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2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73" r:id="rId9"/>
    <p:sldId id="272" r:id="rId10"/>
    <p:sldId id="264" r:id="rId11"/>
    <p:sldId id="265" r:id="rId12"/>
    <p:sldId id="269" r:id="rId13"/>
    <p:sldId id="270" r:id="rId14"/>
    <p:sldId id="266" r:id="rId15"/>
    <p:sldId id="274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 snapToObjects="1" showGuides="1">
      <p:cViewPr varScale="1">
        <p:scale>
          <a:sx n="68" d="100"/>
          <a:sy n="68" d="100"/>
        </p:scale>
        <p:origin x="792" y="60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iacomotrotta\Desktop\presentazione%20Mary\%5bNessun%20oggetto%5d\tabel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iacomotrotta\Desktop\presentazione%20Mary\%5bNessun%20oggetto%5d\tabel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iacomotrotta\Desktop\presentazione%20Mary\%5bNessun%20oggetto%5d\tabel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iacomotrotta\Desktop\presentazione%20Mary\%5bNessun%20oggetto%5d\tabel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iacomotrotta\Desktop\presentazione%20Mary\%5bNessun%20oggetto%5d\tabell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iacomotrotta\Desktop\presentazione%20Mary\%5bNessun%20oggetto%5d\tabell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iacomotrotta\Desktop\presentazione%20Mary\%5bNessun%20oggetto%5d\tabell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Mangi frutta e verdura?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F6B-E147-9296-0ABD9ECB86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F6B-E147-9296-0ABD9ECB86EF}"/>
              </c:ext>
            </c:extLst>
          </c:dPt>
          <c:dLbls>
            <c:dLbl>
              <c:idx val="0"/>
              <c:layout>
                <c:manualLayout>
                  <c:x val="0.12658227848101267"/>
                  <c:y val="-8.4875562720133283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dirty="0" err="1"/>
                      <a:t>Sì</a:t>
                    </a:r>
                    <a:r>
                      <a:rPr lang="en-US" sz="2000" baseline="0" dirty="0"/>
                      <a:t>
</a:t>
                    </a:r>
                    <a:fld id="{4945FFC1-9E8D-4E6E-9793-8ED24A619DDE}" type="PERCENTAGE">
                      <a:rPr lang="en-US" sz="2000" baseline="0"/>
                      <a:pPr>
                        <a:defRPr/>
                      </a:pPr>
                      <a:t>[PERCENTUALE]</a:t>
                    </a:fld>
                    <a:endParaRPr lang="en-US" sz="2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6B-E147-9296-0ABD9ECB86EF}"/>
                </c:ext>
              </c:extLst>
            </c:dLbl>
            <c:dLbl>
              <c:idx val="1"/>
              <c:layout>
                <c:manualLayout>
                  <c:x val="1.2658227848101253E-2"/>
                  <c:y val="8.33333333333333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No/Poco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sz="2000" dirty="0"/>
                      <a:t>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60769460779426"/>
                      <c:h val="0.2981944444444444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5F6B-E147-9296-0ABD9ECB86E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Foglio1!$D$2:$E$2</c:f>
              <c:strCache>
                <c:ptCount val="2"/>
                <c:pt idx="0">
                  <c:v>sì</c:v>
                </c:pt>
                <c:pt idx="1">
                  <c:v>no/poco</c:v>
                </c:pt>
              </c:strCache>
            </c:strRef>
          </c:cat>
          <c:val>
            <c:numRef>
              <c:f>Foglio1!$D$3:$E$3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6B-E147-9296-0ABD9ECB86E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Fai colazione?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E37-2845-97F1-92F367556C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E37-2845-97F1-92F367556CF8}"/>
              </c:ext>
            </c:extLst>
          </c:dPt>
          <c:dLbls>
            <c:dLbl>
              <c:idx val="0"/>
              <c:layout>
                <c:manualLayout>
                  <c:x val="0.12658227848101275"/>
                  <c:y val="-8.4875562720133283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err="1"/>
                      <a:t>Sì</a:t>
                    </a:r>
                    <a:endParaRPr lang="en-US" sz="2000" dirty="0"/>
                  </a:p>
                  <a:p>
                    <a:pPr>
                      <a:defRPr/>
                    </a:pPr>
                    <a:r>
                      <a:rPr lang="en-US" sz="2000" dirty="0"/>
                      <a:t>90%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E37-2845-97F1-92F367556CF8}"/>
                </c:ext>
              </c:extLst>
            </c:dLbl>
            <c:dLbl>
              <c:idx val="1"/>
              <c:layout>
                <c:manualLayout>
                  <c:x val="-6.8354330708661468E-2"/>
                  <c:y val="3.70370370370370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No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sz="2000" dirty="0"/>
                      <a:t>10%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26582278481011"/>
                      <c:h val="0.2426388888888888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1E37-2845-97F1-92F367556CF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Foglio1!$C$19:$D$19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Foglio1!$C$20:$D$20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37-2845-97F1-92F367556CF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PRATICHI ATTIVITA'/ESERCIZIO FISICO?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2D5-F246-ABBE-A5E943E1EF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2D5-F246-ABBE-A5E943E1EF37}"/>
              </c:ext>
            </c:extLst>
          </c:dPt>
          <c:dLbls>
            <c:dLbl>
              <c:idx val="0"/>
              <c:layout>
                <c:manualLayout>
                  <c:x val="7.2499999999999995E-2"/>
                  <c:y val="4.629629629629651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C8F08D-AF16-461E-996E-DB95467A6FB0}" type="CATEGORYNAME">
                      <a:rPr lang="en-US" sz="2000"/>
                      <a:pPr>
                        <a:defRPr/>
                      </a:pPr>
                      <a:t>[NOME CATEGORIA]</a:t>
                    </a:fld>
                    <a:r>
                      <a:rPr lang="en-US" sz="2000" baseline="0" dirty="0"/>
                      <a:t>
31%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075"/>
                      <c:h val="0.247268518518518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2D5-F246-ABBE-A5E943E1EF3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No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sz="2000" dirty="0"/>
                      <a:t>69%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57499999999999"/>
                      <c:h val="0.2750462962962962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2D5-F246-ABBE-A5E943E1EF3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Foglio1!$C$98:$D$98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Foglio1!$C$99:$D$99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D5-F246-ABBE-A5E943E1EF3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quante</a:t>
            </a:r>
            <a:r>
              <a:rPr lang="en-US" dirty="0"/>
              <a:t> Ore </a:t>
            </a:r>
            <a:r>
              <a:rPr lang="en-US" dirty="0" err="1"/>
              <a:t>giornaliere</a:t>
            </a:r>
            <a:r>
              <a:rPr lang="en-US" dirty="0"/>
              <a:t> </a:t>
            </a:r>
            <a:r>
              <a:rPr lang="en-US" dirty="0" err="1"/>
              <a:t>passi</a:t>
            </a:r>
            <a:r>
              <a:rPr lang="en-US" dirty="0"/>
              <a:t> </a:t>
            </a:r>
            <a:r>
              <a:rPr lang="en-US" dirty="0" err="1"/>
              <a:t>davanti</a:t>
            </a:r>
            <a:r>
              <a:rPr lang="en-US" dirty="0"/>
              <a:t> a TV/Computer/smartphone?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12416870078740158"/>
          <c:y val="1.04468023325159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BB8-3A4A-AEBE-234E746F53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BB8-3A4A-AEBE-234E746F53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BB8-3A4A-AEBE-234E746F53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BB8-3A4A-AEBE-234E746F53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6BB8-3A4A-AEBE-234E746F5367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98FE12-05ED-4DAC-AFCE-F055AED118FC}" type="CATEGORYNAME">
                      <a:rPr lang="en-US" sz="2000"/>
                      <a:pPr>
                        <a:defRPr/>
                      </a:pPr>
                      <a:t>[NOME CATEGORIA]</a:t>
                    </a:fld>
                    <a:r>
                      <a:rPr lang="en-US" sz="2000" baseline="0" dirty="0"/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06240157480315"/>
                      <c:h val="0.21384604374660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BB8-3A4A-AEBE-234E746F5367}"/>
                </c:ext>
              </c:extLst>
            </c:dLbl>
            <c:dLbl>
              <c:idx val="1"/>
              <c:layout>
                <c:manualLayout>
                  <c:x val="5.9999999999999817E-2"/>
                  <c:y val="-1.392893267954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DA7E3E5-C389-4E5D-8C5E-72993FB5766B}" type="CATEGORYNAME">
                      <a:rPr lang="en-US" sz="2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CATEGORIA]</a:t>
                    </a:fld>
                    <a:r>
                      <a:rPr lang="en-US" sz="2000" baseline="0" dirty="0"/>
                      <a:t>
26%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56240157480315"/>
                      <c:h val="0.210363776302429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BB8-3A4A-AEBE-234E746F5367}"/>
                </c:ext>
              </c:extLst>
            </c:dLbl>
            <c:dLbl>
              <c:idx val="2"/>
              <c:layout>
                <c:manualLayout>
                  <c:x val="0.22000009842519677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A002AE2-BC16-48CC-85D9-652B006D2FAE}" type="CATEGORYNAME">
                      <a:rPr lang="en-US" sz="2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CATEGORIA]</a:t>
                    </a:fld>
                    <a:r>
                      <a:rPr lang="en-US" sz="2000" baseline="0" dirty="0"/>
                      <a:t>
32%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56240157480313"/>
                      <c:h val="0.195084299662549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BB8-3A4A-AEBE-234E746F5367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0CC686-C094-4A72-A0C7-C90114BD2881}" type="CATEGORYNAME">
                      <a:rPr lang="en-US" sz="2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CATEGORIA]</a:t>
                    </a:fld>
                    <a:r>
                      <a:rPr lang="en-US" sz="2000" baseline="0" dirty="0"/>
                      <a:t>
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56240157480316"/>
                      <c:h val="0.231257380967461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BB8-3A4A-AEBE-234E746F5367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AB14A2-69BE-4E97-B32A-092CDD1D59A9}" type="CATEGORYNAME">
                      <a:rPr lang="pt-BR" sz="2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CATEGORIA]</a:t>
                    </a:fld>
                    <a:r>
                      <a:rPr lang="pt-BR" sz="2000" baseline="0" dirty="0"/>
                      <a:t>
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9375984251968"/>
                      <c:h val="0.196434706525741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BB8-3A4A-AEBE-234E746F536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Foglio1!$C$35:$G$35</c:f>
              <c:strCache>
                <c:ptCount val="5"/>
                <c:pt idx="0">
                  <c:v>0-1 h</c:v>
                </c:pt>
                <c:pt idx="1">
                  <c:v>1-2 h</c:v>
                </c:pt>
                <c:pt idx="2">
                  <c:v>2-3 h</c:v>
                </c:pt>
                <c:pt idx="3">
                  <c:v>3-4 h</c:v>
                </c:pt>
                <c:pt idx="4">
                  <c:v>4 o più h</c:v>
                </c:pt>
              </c:strCache>
            </c:strRef>
          </c:cat>
          <c:val>
            <c:numRef>
              <c:f>Foglio1!$C$36:$G$36</c:f>
              <c:numCache>
                <c:formatCode>General</c:formatCode>
                <c:ptCount val="5"/>
                <c:pt idx="0">
                  <c:v>5</c:v>
                </c:pt>
                <c:pt idx="1">
                  <c:v>26</c:v>
                </c:pt>
                <c:pt idx="2">
                  <c:v>32</c:v>
                </c:pt>
                <c:pt idx="3">
                  <c:v>18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B8-3A4A-AEBE-234E746F536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suoni uno strumento?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</c:rich>
      </c:tx>
      <c:layout>
        <c:manualLayout>
          <c:xMode val="edge"/>
          <c:yMode val="edge"/>
          <c:x val="0.26770876108840824"/>
          <c:y val="3.78306901948104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348051430280074E-2"/>
          <c:y val="0.38122341256655912"/>
          <c:w val="0.82183554270906023"/>
          <c:h val="0.5371722412097804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A6E-D147-96CF-F527C3280C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A6E-D147-96CF-F527C3280C67}"/>
              </c:ext>
            </c:extLst>
          </c:dPt>
          <c:dLbls>
            <c:dLbl>
              <c:idx val="0"/>
              <c:layout>
                <c:manualLayout>
                  <c:x val="1.2658227848101266E-2"/>
                  <c:y val="-0.141005299817020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6D7275-D6A4-492F-B712-548852A68381}" type="CATEGORYNAME">
                      <a:rPr lang="en-US" sz="2000"/>
                      <a:pPr>
                        <a:defRPr/>
                      </a:pPr>
                      <a:t>[NOME CATEGORIA]</a:t>
                    </a:fld>
                    <a:r>
                      <a:rPr lang="en-US" sz="2000" baseline="0" dirty="0"/>
                      <a:t>
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17721518987344"/>
                      <c:h val="0.270416666666666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6E-D147-96CF-F527C3280C6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9AF7E0-13FE-4138-8485-07E2E0DC0B3A}" type="CATEGORYNAME">
                      <a:rPr lang="en-US" sz="2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CATEGORIA]</a:t>
                    </a:fld>
                    <a:r>
                      <a:rPr lang="en-US" sz="2000" baseline="0" dirty="0"/>
                      <a:t>
70%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30379746835445"/>
                      <c:h val="0.31540901137357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6E-D147-96CF-F527C3280C6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Foglio1!$C$52:$D$52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Foglio1!$C$53:$D$53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6E-D147-96CF-F527C3280C6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DURANTE L'ANNO COSA TI CAPITA DI AVERE PIU' FREQUENTEMENTE?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127106102362204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499999999999989E-2"/>
          <c:y val="0.43479552073049726"/>
          <c:w val="0.82"/>
          <c:h val="0.5048411009827278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E36-9C43-A001-784CD04DDD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E36-9C43-A001-784CD04DDD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E36-9C43-A001-784CD04DDD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E36-9C43-A001-784CD04DDD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E36-9C43-A001-784CD04DDDE3}"/>
              </c:ext>
            </c:extLst>
          </c:dPt>
          <c:dLbls>
            <c:dLbl>
              <c:idx val="0"/>
              <c:layout>
                <c:manualLayout>
                  <c:x val="-9.8425197033724917E-8"/>
                  <c:y val="-8.34567998588665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752C863-E896-46C9-8EBE-769772B5D890}" type="CATEGORYNAME">
                      <a:rPr lang="en-US" sz="2000"/>
                      <a:pPr>
                        <a:defRPr/>
                      </a:pPr>
                      <a:t>[NOME CATEGORIA]</a:t>
                    </a:fld>
                    <a:r>
                      <a:rPr lang="en-US" sz="2000" baseline="0" dirty="0"/>
                      <a:t>
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207874015748"/>
                      <c:h val="0.280575341371673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E36-9C43-A001-784CD04DDDE3}"/>
                </c:ext>
              </c:extLst>
            </c:dLbl>
            <c:dLbl>
              <c:idx val="1"/>
              <c:layout>
                <c:manualLayout>
                  <c:x val="3.0931299212598424E-2"/>
                  <c:y val="-1.604938458824356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B5C2BA7-6A31-43D3-BDA6-A5ECD3584E00}" type="CATEGORYNAME">
                      <a:rPr lang="en-US" sz="2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CATEGORIA]</a:t>
                    </a:fld>
                    <a:r>
                      <a:rPr lang="en-US" sz="2000" baseline="0" dirty="0"/>
                      <a:t>
14%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798759842519692"/>
                      <c:h val="0.184393022384721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E36-9C43-A001-784CD04DDDE3}"/>
                </c:ext>
              </c:extLst>
            </c:dLbl>
            <c:dLbl>
              <c:idx val="2"/>
              <c:layout>
                <c:manualLayout>
                  <c:x val="1.25E-3"/>
                  <c:y val="0.184568049137907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8BA5E2A-3F9F-4F7D-AAD1-86F2D73643B6}" type="CATEGORYNAME">
                      <a:rPr lang="en-US" sz="2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CATEGORIA]</a:t>
                    </a:fld>
                    <a:r>
                      <a:rPr lang="en-US" sz="2000" baseline="0" dirty="0"/>
                      <a:t>
36%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35"/>
                      <c:h val="0.181069156924563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E36-9C43-A001-784CD04DDDE3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F3832E6-6666-4C6E-AFFD-62D30D342891}" type="CATEGORYNAME">
                      <a:rPr lang="en-US" sz="2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CATEGORIA]</a:t>
                    </a:fld>
                    <a:r>
                      <a:rPr lang="en-US" sz="2000" baseline="0" dirty="0"/>
                      <a:t>
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2875984251968"/>
                      <c:h val="0.177859280006915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E36-9C43-A001-784CD04DDDE3}"/>
                </c:ext>
              </c:extLst>
            </c:dLbl>
            <c:dLbl>
              <c:idx val="4"/>
              <c:layout>
                <c:manualLayout>
                  <c:x val="0.1099999999999999"/>
                  <c:y val="-9.62963075294613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1B31E4-9A4E-4714-9CDA-1F7480B4C344}" type="CATEGORYNAME">
                      <a:rPr lang="en-US" sz="2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CATEGORIA]</a:t>
                    </a:fld>
                    <a:r>
                      <a:rPr lang="en-US" sz="2000" baseline="0" dirty="0"/>
                      <a:t>
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96240157480315"/>
                      <c:h val="0.206748172265753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E36-9C43-A001-784CD04DDDE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Foglio1!$C$83:$G$83</c:f>
              <c:strCache>
                <c:ptCount val="5"/>
                <c:pt idx="0">
                  <c:v>mal di testa</c:v>
                </c:pt>
                <c:pt idx="1">
                  <c:v>mal di schiena</c:v>
                </c:pt>
                <c:pt idx="2">
                  <c:v>raffredore</c:v>
                </c:pt>
                <c:pt idx="3">
                  <c:v>influenza</c:v>
                </c:pt>
                <c:pt idx="4">
                  <c:v>altro</c:v>
                </c:pt>
              </c:strCache>
            </c:strRef>
          </c:cat>
          <c:val>
            <c:numRef>
              <c:f>Foglio1!$C$84:$G$84</c:f>
              <c:numCache>
                <c:formatCode>0%</c:formatCode>
                <c:ptCount val="5"/>
                <c:pt idx="0">
                  <c:v>0.4</c:v>
                </c:pt>
                <c:pt idx="1">
                  <c:v>0.14000000000000001</c:v>
                </c:pt>
                <c:pt idx="2">
                  <c:v>0.36</c:v>
                </c:pt>
                <c:pt idx="3">
                  <c:v>0.06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36-9C43-A001-784CD04DDDE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FUMI?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4348263342082239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DEF-4E4E-B062-4795970A34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DEF-4E4E-B062-4795970A3421}"/>
              </c:ext>
            </c:extLst>
          </c:dPt>
          <c:dLbls>
            <c:dLbl>
              <c:idx val="0"/>
              <c:layout>
                <c:manualLayout>
                  <c:x val="0"/>
                  <c:y val="-6.7467565100887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48B2628-8DA0-488E-9175-54F571C1FA7D}" type="CATEGORYNAME">
                      <a:rPr lang="en-US" sz="2000"/>
                      <a:pPr>
                        <a:defRPr/>
                      </a:pPr>
                      <a:t>[NOME CATEGORIA]</a:t>
                    </a:fld>
                    <a:r>
                      <a:rPr lang="en-US" sz="2000" baseline="0" dirty="0"/>
                      <a:t>
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316240157480314"/>
                      <c:h val="0.352906098961636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EF-4E4E-B062-4795970A3421}"/>
                </c:ext>
              </c:extLst>
            </c:dLbl>
            <c:dLbl>
              <c:idx val="1"/>
              <c:layout>
                <c:manualLayout>
                  <c:x val="-7.5000000000000058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5FD6F4D-F301-437A-94DB-72842A5E45AE}" type="CATEGORYNAME">
                      <a:rPr lang="en-US" sz="2000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CATEGORIA]</a:t>
                    </a:fld>
                    <a:r>
                      <a:rPr lang="en-US" sz="2000" baseline="0" dirty="0"/>
                      <a:t>
82%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07499999999999"/>
                      <c:h val="0.352214423609185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DEF-4E4E-B062-4795970A342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Foglio1!$C$67:$D$67</c:f>
              <c:strCache>
                <c:ptCount val="2"/>
                <c:pt idx="0">
                  <c:v>Sì/occasionalmente</c:v>
                </c:pt>
                <c:pt idx="1">
                  <c:v>No</c:v>
                </c:pt>
              </c:strCache>
            </c:strRef>
          </c:cat>
          <c:val>
            <c:numRef>
              <c:f>Foglio1!$C$68:$D$68</c:f>
              <c:numCache>
                <c:formatCode>General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EF-4E4E-B062-4795970A342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DEB17-93DC-004C-8F8A-C79FEB2D3151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99151-A4C2-8140-BA55-B942FEA16C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1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Ricordare</a:t>
            </a:r>
            <a:r>
              <a:rPr lang="en-US" dirty="0"/>
              <a:t> la </a:t>
            </a:r>
            <a:r>
              <a:rPr lang="en-US" dirty="0" err="1"/>
              <a:t>Sicurezza</a:t>
            </a:r>
            <a:r>
              <a:rPr lang="en-US" dirty="0"/>
              <a:t>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99151-A4C2-8140-BA55-B942FEA16C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9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Ricordare</a:t>
            </a:r>
            <a:r>
              <a:rPr lang="en-US" dirty="0"/>
              <a:t> la </a:t>
            </a:r>
            <a:r>
              <a:rPr lang="en-US" dirty="0" err="1"/>
              <a:t>Sicurezza</a:t>
            </a:r>
            <a:r>
              <a:rPr lang="en-US" dirty="0"/>
              <a:t>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99151-A4C2-8140-BA55-B942FEA16C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27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Ricordare</a:t>
            </a:r>
            <a:r>
              <a:rPr lang="en-US" dirty="0"/>
              <a:t> la </a:t>
            </a:r>
            <a:r>
              <a:rPr lang="en-US" dirty="0" err="1"/>
              <a:t>Sicurezza</a:t>
            </a:r>
            <a:r>
              <a:rPr lang="en-US" dirty="0"/>
              <a:t>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99151-A4C2-8140-BA55-B942FEA16C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7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Ricordare</a:t>
            </a:r>
            <a:r>
              <a:rPr lang="en-US" dirty="0"/>
              <a:t> la </a:t>
            </a:r>
            <a:r>
              <a:rPr lang="en-US" dirty="0" err="1"/>
              <a:t>Sicurezza</a:t>
            </a:r>
            <a:r>
              <a:rPr lang="en-US" dirty="0"/>
              <a:t>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99151-A4C2-8140-BA55-B942FEA16C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4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94288F-A3A5-954E-9C1C-82B4F2B07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3FB7119-7BE1-4045-9EDE-1ADF35534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61517B-7209-7A45-9534-A292A483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775915-EE23-B541-83CC-7D33E6C6B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129120-6017-E74F-AC0C-AB88AA89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7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F952E7-B509-D54C-A58D-558CA7FC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2C543F-479B-7040-92B2-6B2071EBD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ADFB0C-970F-FF46-B7A0-17CB5AD2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933654-1EE3-1B45-9930-0D53DDB8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E99CA9-8092-984B-9271-E016E893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8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57272B4-4E05-0C4D-8696-493DB6489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4ECB55C-EDCE-7A4A-8CEF-D3F728579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0FA417-A799-E240-A2FE-FA141F95E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9DD63B-A2BF-DD4A-A7EE-D747A8701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01B234-E914-BF4A-A5A8-AFF3C3CC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3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993713-20AC-A74F-BCFD-A9D19A78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1B2A4F-BD66-914E-9D9A-F609912B3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1080F2-9FE6-1C4D-89E8-52487759C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05DEE-751E-DD45-9D4B-72D6E86C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4FB037-FE34-5746-9C6C-E8398806A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4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09F654-D53F-4045-8593-0B3FE8CB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107EFC-7EF6-DA44-ADBA-C29DE1741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5A140C-AEFC-B44B-BBCD-C243A88F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5A9833-121A-6547-B69D-E0FE65D2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16E613-5724-8A40-87B0-219435F9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6E60FC-E74D-294C-B032-1628175F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6AEA9A-2CFF-7C46-9BE0-E285B2541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672191F-C1D8-4F4E-985C-D0FFBEC1A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B8A187-D3EC-4E47-9748-4B006120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C32646-334A-A942-9B10-A886F6EA5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29C38A-420C-7947-A373-B9D5CD84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577AA9-26FC-3647-B90B-12DD70A2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FF1BBC-9705-C24F-8BC6-1192282C4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EEF713-716F-EF4B-981C-F9EEEEEB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276723D-C5E7-C942-8421-EE53D9F32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7A09142-0322-1241-BAF6-CB8495600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7F94C7D-6C88-F448-BA94-1AEFB542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F7A372-EC99-C645-AD84-4F4B38E1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66A31EE-24D6-C743-8455-AA29CB43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C0D1B8-7DED-BB48-9FDF-4745D9EF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97E06A9-14FC-D34C-98B4-31BF945F2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68941F-1380-2F4F-B71D-DCB63601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6B35A97-6193-4C40-9364-A32DB061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9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9AC8AA9-3BF1-684D-8644-0B1C76AD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E97A1BC-3509-1C45-9DE8-55C30038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8AA55F-F2E0-EA4B-BCFE-0E931E6A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5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DA8A02-E430-0C46-98FE-F54F3E772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06DA8-6F0E-5048-80AF-827544959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A708F9-7AB4-D64B-811D-59854BA9D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5CC0BD-0596-0B4B-9D99-DC3FD544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85DBEC-EC98-BD44-A265-560B6E656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BE1EA3-4354-9644-B153-0299A121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0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8F3D56-E4B3-8447-B28E-155EE0B1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F325768-FA90-A049-88E1-B73507C2F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B32AF20-B782-0145-AEEE-4C8D101AB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BF0E23-6706-D943-8A31-62D05467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488EA7-FACC-FD49-BC71-578EA3DD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C75E27-049A-8449-9332-6DF70F10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8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B9A7F46-5702-4043-A73E-D0A40AC8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BD070E-EA5D-6C44-AC9A-693DB955A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5BEEF9-4494-CC45-B1EC-54FF5D34C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79EC5B-530B-EB4E-B59C-DB8ADDA53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0F34FF-FC11-7C47-98A2-A6503E15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86FA2D8-8C47-9C42-A744-78A85DAB2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4777739"/>
            <a:ext cx="3639968" cy="14121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000" b="1" dirty="0"/>
              <a:t>SIAMO “DISEGNATI” PER MUOVERCI</a:t>
            </a:r>
          </a:p>
        </p:txBody>
      </p: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AE8FB679-7C5C-B84A-A6F4-55B51D807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35" b="15297"/>
          <a:stretch/>
        </p:blipFill>
        <p:spPr>
          <a:xfrm>
            <a:off x="20" y="-28125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72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916EB3-B0F1-4B4D-985E-DD6AFDA1C7AC}"/>
              </a:ext>
            </a:extLst>
          </p:cNvPr>
          <p:cNvSpPr txBox="1"/>
          <p:nvPr/>
        </p:nvSpPr>
        <p:spPr>
          <a:xfrm>
            <a:off x="4654294" y="4777739"/>
            <a:ext cx="6897626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Laureanda</a:t>
            </a:r>
            <a:r>
              <a:rPr lang="en-US" dirty="0"/>
              <a:t>: Marianna </a:t>
            </a:r>
            <a:r>
              <a:rPr lang="en-US" dirty="0" err="1"/>
              <a:t>Meroni</a:t>
            </a:r>
            <a:r>
              <a:rPr lang="en-US" dirty="0"/>
              <a:t>		        </a:t>
            </a:r>
            <a:r>
              <a:rPr lang="en-US" dirty="0" err="1"/>
              <a:t>Matricola</a:t>
            </a:r>
            <a:r>
              <a:rPr lang="en-US" dirty="0"/>
              <a:t>: 144067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Relatore</a:t>
            </a:r>
            <a:r>
              <a:rPr lang="en-US" dirty="0"/>
              <a:t>: prof. Claudio </a:t>
            </a:r>
            <a:r>
              <a:rPr lang="en-US" dirty="0" err="1"/>
              <a:t>Bardini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025" name="Immagine 1">
            <a:extLst>
              <a:ext uri="{FF2B5EF4-FFF2-40B4-BE49-F238E27FC236}">
                <a16:creationId xmlns:a16="http://schemas.microsoft.com/office/drawing/2014/main" id="{E6D18C68-9959-4AA6-A720-9D38D24B1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283" y="5698661"/>
            <a:ext cx="1061884" cy="106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E03529-EA6A-403C-8B6B-2BE71BDF6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1D46A9-1C77-4559-BA57-6C5412B31B95}"/>
              </a:ext>
            </a:extLst>
          </p:cNvPr>
          <p:cNvSpPr txBox="1"/>
          <p:nvPr/>
        </p:nvSpPr>
        <p:spPr>
          <a:xfrm>
            <a:off x="306444" y="49153"/>
            <a:ext cx="363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Dipartimento di Area Medica</a:t>
            </a:r>
          </a:p>
          <a:p>
            <a:r>
              <a:rPr lang="it-IT" dirty="0"/>
              <a:t>Laurea in Scienze Motorie</a:t>
            </a:r>
          </a:p>
        </p:txBody>
      </p:sp>
    </p:spTree>
    <p:extLst>
      <p:ext uri="{BB962C8B-B14F-4D97-AF65-F5344CB8AC3E}">
        <p14:creationId xmlns:p14="http://schemas.microsoft.com/office/powerpoint/2010/main" val="14406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9983567-CF44-364F-98ED-7B2E684C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PROGETTO “SCINTILLE DI MOVIMENTO”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sellaDiTesto 5">
            <a:extLst>
              <a:ext uri="{FF2B5EF4-FFF2-40B4-BE49-F238E27FC236}">
                <a16:creationId xmlns:a16="http://schemas.microsoft.com/office/drawing/2014/main" id="{C9F0D53B-0A8C-284A-902A-2191CF0C2208}"/>
              </a:ext>
            </a:extLst>
          </p:cNvPr>
          <p:cNvSpPr txBox="1"/>
          <p:nvPr/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Postura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Equilibrio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Tonicità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Flessibilità</a:t>
            </a:r>
            <a:r>
              <a:rPr lang="en-US" sz="2200" dirty="0"/>
              <a:t> </a:t>
            </a:r>
            <a:r>
              <a:rPr lang="en-US" sz="2200" dirty="0" err="1"/>
              <a:t>muscolo</a:t>
            </a:r>
            <a:r>
              <a:rPr lang="en-US" sz="2200" dirty="0"/>
              <a:t> </a:t>
            </a:r>
            <a:r>
              <a:rPr lang="en-US" sz="2200" dirty="0" err="1"/>
              <a:t>scheletrica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Respirazione</a:t>
            </a:r>
            <a:r>
              <a:rPr lang="en-US" sz="2200" dirty="0"/>
              <a:t> </a:t>
            </a:r>
            <a:r>
              <a:rPr lang="en-US" sz="2200" dirty="0" err="1"/>
              <a:t>consapevole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Cardio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69298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9983567-CF44-364F-98ED-7B2E684C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36" y="60382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PROGETTO “SCINTILLE DI MOVIMENTO”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700A18-6658-8746-9456-24A8BC4A5B0D}"/>
              </a:ext>
            </a:extLst>
          </p:cNvPr>
          <p:cNvSpPr txBox="1"/>
          <p:nvPr/>
        </p:nvSpPr>
        <p:spPr>
          <a:xfrm>
            <a:off x="669035" y="2096428"/>
            <a:ext cx="87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SCHEDA “NATURALE”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A61F61-2276-1D40-98A3-0F451BF8C8C0}"/>
              </a:ext>
            </a:extLst>
          </p:cNvPr>
          <p:cNvSpPr txBox="1"/>
          <p:nvPr/>
        </p:nvSpPr>
        <p:spPr>
          <a:xfrm>
            <a:off x="4279012" y="2086082"/>
            <a:ext cx="907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SCHEDA ”FRIZZANTE”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D3FDE50-F477-4B12-86B4-491CD03459B4}"/>
              </a:ext>
            </a:extLst>
          </p:cNvPr>
          <p:cNvSpPr txBox="1"/>
          <p:nvPr/>
        </p:nvSpPr>
        <p:spPr>
          <a:xfrm>
            <a:off x="7912989" y="2103618"/>
            <a:ext cx="721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SCHEDA </a:t>
            </a:r>
            <a:r>
              <a:rPr lang="en-US" sz="2400" dirty="0"/>
              <a:t>”</a:t>
            </a:r>
            <a:r>
              <a:rPr lang="it-IT" sz="2400" dirty="0"/>
              <a:t>BOTTIGLIETTE</a:t>
            </a:r>
            <a:r>
              <a:rPr lang="en-US" sz="2400" dirty="0"/>
              <a:t>”</a:t>
            </a:r>
            <a:endParaRPr lang="it-IT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A7C6E8-8824-4286-87DA-6280A5EA5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4"/>
          <a:stretch/>
        </p:blipFill>
        <p:spPr bwMode="auto">
          <a:xfrm>
            <a:off x="979144" y="2722934"/>
            <a:ext cx="2520531" cy="322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0BE3927-77AC-4E9F-BD40-8C9FC5039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2" r="25511" b="3404"/>
          <a:stretch/>
        </p:blipFill>
        <p:spPr bwMode="auto">
          <a:xfrm>
            <a:off x="4535703" y="2722934"/>
            <a:ext cx="2817742" cy="322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2DAC90C-BB7E-4311-A527-D38603970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" b="16474"/>
          <a:stretch/>
        </p:blipFill>
        <p:spPr bwMode="auto">
          <a:xfrm>
            <a:off x="8186273" y="2722934"/>
            <a:ext cx="2795163" cy="322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AF59A1EE-8D7A-4C78-A77E-3C085E5413C6}"/>
              </a:ext>
            </a:extLst>
          </p:cNvPr>
          <p:cNvSpPr/>
          <p:nvPr/>
        </p:nvSpPr>
        <p:spPr>
          <a:xfrm>
            <a:off x="1901371" y="3657600"/>
            <a:ext cx="333829" cy="3682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897C5EBE-84F8-45C1-BC90-F63397002F7A}"/>
              </a:ext>
            </a:extLst>
          </p:cNvPr>
          <p:cNvSpPr/>
          <p:nvPr/>
        </p:nvSpPr>
        <p:spPr>
          <a:xfrm>
            <a:off x="8820805" y="4048534"/>
            <a:ext cx="183438" cy="1959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DAB9A622-9675-45E1-A392-BDCA101BC57F}"/>
              </a:ext>
            </a:extLst>
          </p:cNvPr>
          <p:cNvSpPr/>
          <p:nvPr/>
        </p:nvSpPr>
        <p:spPr>
          <a:xfrm>
            <a:off x="6221562" y="3597637"/>
            <a:ext cx="333829" cy="3682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80A496DD-124B-4782-8270-98B18624418B}"/>
              </a:ext>
            </a:extLst>
          </p:cNvPr>
          <p:cNvSpPr/>
          <p:nvPr/>
        </p:nvSpPr>
        <p:spPr>
          <a:xfrm>
            <a:off x="4741216" y="3606757"/>
            <a:ext cx="333829" cy="3682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53916B14-F08B-49FB-AAE2-1ED8F206EC95}"/>
              </a:ext>
            </a:extLst>
          </p:cNvPr>
          <p:cNvSpPr/>
          <p:nvPr/>
        </p:nvSpPr>
        <p:spPr>
          <a:xfrm>
            <a:off x="9497492" y="4200934"/>
            <a:ext cx="183438" cy="1959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EAEF52AB-6339-4C30-AD6B-601E05686BC0}"/>
              </a:ext>
            </a:extLst>
          </p:cNvPr>
          <p:cNvSpPr/>
          <p:nvPr/>
        </p:nvSpPr>
        <p:spPr>
          <a:xfrm>
            <a:off x="10353479" y="4369574"/>
            <a:ext cx="183438" cy="1959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897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163A2B2D-822E-B04A-B8D1-5C8829806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9983567-CF44-364F-98ED-7B2E684C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36" y="60382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PROGETTO “SCINTILLE DI MOVIMENTO”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F93EEA17-F9AD-452B-80A1-3BD0957C1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844675"/>
            <a:ext cx="1624013" cy="2165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C721B089-C857-420F-BB93-3D7C94C0CAE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31" y="1844675"/>
            <a:ext cx="3265488" cy="4449762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D4E26174-9806-43BA-AF3B-25714A68B91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844675"/>
            <a:ext cx="1601788" cy="2190750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3E0951E9-1882-49AB-996E-47D32108516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103688"/>
            <a:ext cx="1601788" cy="2190750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9539E1CD-EB2F-4C16-AF35-191F3D71F44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844675"/>
            <a:ext cx="1601788" cy="2190750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E61E375B-5273-442C-AA20-EA3908E9B49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4103688"/>
            <a:ext cx="1601788" cy="2190750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22FB2E0B-583F-47D9-BC6A-867AD836E17A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4" y="4086622"/>
            <a:ext cx="1662111" cy="2224882"/>
          </a:xfrm>
          <a:prstGeom prst="rect">
            <a:avLst/>
          </a:prstGeom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AAB5250F-003F-416D-BB55-71EF8B075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0" y="1844675"/>
            <a:ext cx="1774825" cy="2389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E221E23D-46BE-4D61-B831-EFF109C8833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4" b="1495"/>
          <a:stretch>
            <a:fillRect/>
          </a:stretch>
        </p:blipFill>
        <p:spPr bwMode="auto">
          <a:xfrm>
            <a:off x="9391650" y="4303713"/>
            <a:ext cx="1774825" cy="1990725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F3D5C982-3A60-43CD-B24C-7E25AD09A54B}"/>
              </a:ext>
            </a:extLst>
          </p:cNvPr>
          <p:cNvSpPr/>
          <p:nvPr/>
        </p:nvSpPr>
        <p:spPr>
          <a:xfrm>
            <a:off x="1659988" y="4572000"/>
            <a:ext cx="182880" cy="2391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88E15732-FEF9-4708-BA02-0F647C5B4210}"/>
              </a:ext>
            </a:extLst>
          </p:cNvPr>
          <p:cNvSpPr/>
          <p:nvPr/>
        </p:nvSpPr>
        <p:spPr>
          <a:xfrm>
            <a:off x="3444559" y="4744329"/>
            <a:ext cx="182880" cy="1336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04B85EB4-A978-4D3F-8EA6-9250900B5CA5}"/>
              </a:ext>
            </a:extLst>
          </p:cNvPr>
          <p:cNvSpPr/>
          <p:nvPr/>
        </p:nvSpPr>
        <p:spPr>
          <a:xfrm>
            <a:off x="5128861" y="4691575"/>
            <a:ext cx="248796" cy="3024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66653C62-07E7-458E-9660-D41B03E7B1AE}"/>
              </a:ext>
            </a:extLst>
          </p:cNvPr>
          <p:cNvSpPr/>
          <p:nvPr/>
        </p:nvSpPr>
        <p:spPr>
          <a:xfrm>
            <a:off x="6561421" y="3870740"/>
            <a:ext cx="248796" cy="2122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EDD386D7-422D-4AFB-AB95-DFE581A774B3}"/>
              </a:ext>
            </a:extLst>
          </p:cNvPr>
          <p:cNvSpPr/>
          <p:nvPr/>
        </p:nvSpPr>
        <p:spPr>
          <a:xfrm>
            <a:off x="8471439" y="3953333"/>
            <a:ext cx="248796" cy="2122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5ED8BB38-21D0-4728-8EB2-88787B31B244}"/>
              </a:ext>
            </a:extLst>
          </p:cNvPr>
          <p:cNvSpPr/>
          <p:nvPr/>
        </p:nvSpPr>
        <p:spPr>
          <a:xfrm>
            <a:off x="7578629" y="3957411"/>
            <a:ext cx="248796" cy="2122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D67F2237-6561-4686-A63F-4FD29EA38C77}"/>
              </a:ext>
            </a:extLst>
          </p:cNvPr>
          <p:cNvSpPr/>
          <p:nvPr/>
        </p:nvSpPr>
        <p:spPr>
          <a:xfrm>
            <a:off x="1346550" y="2699597"/>
            <a:ext cx="182880" cy="1336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407E21BA-F375-4F79-B5F6-F1F643070742}"/>
              </a:ext>
            </a:extLst>
          </p:cNvPr>
          <p:cNvSpPr/>
          <p:nvPr/>
        </p:nvSpPr>
        <p:spPr>
          <a:xfrm>
            <a:off x="1742916" y="2740894"/>
            <a:ext cx="182880" cy="1336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4A9DCDE3-FA20-4AD4-B7F5-243085E7EF6A}"/>
              </a:ext>
            </a:extLst>
          </p:cNvPr>
          <p:cNvSpPr/>
          <p:nvPr/>
        </p:nvSpPr>
        <p:spPr>
          <a:xfrm>
            <a:off x="2187670" y="2793707"/>
            <a:ext cx="182880" cy="1336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19F08B12-D4CE-4285-A802-5F116B8C4D1A}"/>
              </a:ext>
            </a:extLst>
          </p:cNvPr>
          <p:cNvSpPr/>
          <p:nvPr/>
        </p:nvSpPr>
        <p:spPr>
          <a:xfrm>
            <a:off x="3363786" y="2288902"/>
            <a:ext cx="182880" cy="1336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EE82F1E4-6C0A-4941-A043-716DC1550260}"/>
              </a:ext>
            </a:extLst>
          </p:cNvPr>
          <p:cNvSpPr/>
          <p:nvPr/>
        </p:nvSpPr>
        <p:spPr>
          <a:xfrm>
            <a:off x="4782694" y="2269143"/>
            <a:ext cx="182880" cy="1336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4EDC2A6C-1E84-4120-BC6E-28FD38C70011}"/>
              </a:ext>
            </a:extLst>
          </p:cNvPr>
          <p:cNvSpPr/>
          <p:nvPr/>
        </p:nvSpPr>
        <p:spPr>
          <a:xfrm>
            <a:off x="5470509" y="2466383"/>
            <a:ext cx="182880" cy="1336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0EA14144-5249-43DD-8973-56C6406E4A36}"/>
              </a:ext>
            </a:extLst>
          </p:cNvPr>
          <p:cNvSpPr/>
          <p:nvPr/>
        </p:nvSpPr>
        <p:spPr>
          <a:xfrm>
            <a:off x="10125152" y="4744329"/>
            <a:ext cx="182880" cy="1336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58B92B96-3E09-481D-A73E-2BB62C6A118F}"/>
              </a:ext>
            </a:extLst>
          </p:cNvPr>
          <p:cNvSpPr/>
          <p:nvPr/>
        </p:nvSpPr>
        <p:spPr>
          <a:xfrm>
            <a:off x="10754010" y="2740894"/>
            <a:ext cx="182880" cy="1336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24122BFC-5A82-4202-9BA7-11E3D7335610}"/>
              </a:ext>
            </a:extLst>
          </p:cNvPr>
          <p:cNvSpPr/>
          <p:nvPr/>
        </p:nvSpPr>
        <p:spPr>
          <a:xfrm>
            <a:off x="10120655" y="2685604"/>
            <a:ext cx="182880" cy="1336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87B04936-C2C5-4427-85DA-B01B73AB9A47}"/>
              </a:ext>
            </a:extLst>
          </p:cNvPr>
          <p:cNvSpPr/>
          <p:nvPr/>
        </p:nvSpPr>
        <p:spPr>
          <a:xfrm>
            <a:off x="9700857" y="2598952"/>
            <a:ext cx="182880" cy="1336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139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EDDF8B7-548E-43A7-ACB7-0F0B7756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CONCLUSIONI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D6CAFA-57C0-4177-9C3D-06C69C8DC214}"/>
              </a:ext>
            </a:extLst>
          </p:cNvPr>
          <p:cNvSpPr txBox="1"/>
          <p:nvPr/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Confermato</a:t>
            </a:r>
            <a:r>
              <a:rPr lang="en-US" sz="2200" dirty="0"/>
              <a:t> </a:t>
            </a:r>
            <a:r>
              <a:rPr lang="en-US" sz="2200" dirty="0" err="1"/>
              <a:t>aumento</a:t>
            </a:r>
            <a:r>
              <a:rPr lang="en-US" sz="2200" dirty="0"/>
              <a:t> </a:t>
            </a:r>
            <a:r>
              <a:rPr lang="en-US" sz="2200" dirty="0" err="1"/>
              <a:t>della</a:t>
            </a:r>
            <a:r>
              <a:rPr lang="en-US" sz="2200" dirty="0"/>
              <a:t> </a:t>
            </a:r>
            <a:r>
              <a:rPr lang="en-US" sz="2200" dirty="0" err="1"/>
              <a:t>sedentarietà</a:t>
            </a:r>
            <a:r>
              <a:rPr lang="en-US" sz="2200" dirty="0"/>
              <a:t> </a:t>
            </a:r>
            <a:r>
              <a:rPr lang="en-US" sz="2200" dirty="0" err="1"/>
              <a:t>anche</a:t>
            </a:r>
            <a:r>
              <a:rPr lang="en-US" sz="2200" dirty="0"/>
              <a:t> </a:t>
            </a:r>
            <a:r>
              <a:rPr lang="en-US" sz="2200" dirty="0" err="1"/>
              <a:t>nei</a:t>
            </a:r>
            <a:r>
              <a:rPr lang="en-US" sz="2200" dirty="0"/>
              <a:t> </a:t>
            </a:r>
            <a:r>
              <a:rPr lang="en-US" sz="2200" dirty="0" err="1"/>
              <a:t>giovani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Progetto utile a </a:t>
            </a:r>
            <a:r>
              <a:rPr lang="en-US" sz="2200" dirty="0" err="1"/>
              <a:t>contrastare</a:t>
            </a:r>
            <a:r>
              <a:rPr lang="en-US" sz="2200" dirty="0"/>
              <a:t> </a:t>
            </a:r>
            <a:r>
              <a:rPr lang="en-US" sz="2200" dirty="0" err="1"/>
              <a:t>stili</a:t>
            </a:r>
            <a:r>
              <a:rPr lang="en-US" sz="2200" dirty="0"/>
              <a:t> di vita poco </a:t>
            </a:r>
            <a:r>
              <a:rPr lang="en-US" sz="2200" dirty="0" err="1"/>
              <a:t>attivi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Feedback </a:t>
            </a:r>
            <a:r>
              <a:rPr lang="en-US" sz="2200" dirty="0" err="1"/>
              <a:t>positivi</a:t>
            </a:r>
            <a:r>
              <a:rPr lang="en-US" sz="2200" dirty="0"/>
              <a:t> da </a:t>
            </a:r>
            <a:r>
              <a:rPr lang="en-US" sz="2200" dirty="0" err="1"/>
              <a:t>parte</a:t>
            </a:r>
            <a:r>
              <a:rPr lang="en-US" sz="2200" dirty="0"/>
              <a:t> </a:t>
            </a:r>
            <a:r>
              <a:rPr lang="en-US" sz="2200" dirty="0" err="1"/>
              <a:t>degli</a:t>
            </a:r>
            <a:r>
              <a:rPr lang="en-US" sz="2200" dirty="0"/>
              <a:t> </a:t>
            </a:r>
            <a:r>
              <a:rPr lang="en-US" sz="2200" dirty="0" err="1"/>
              <a:t>studenti</a:t>
            </a:r>
            <a:r>
              <a:rPr lang="en-US" sz="2200" dirty="0"/>
              <a:t> di un </a:t>
            </a:r>
            <a:r>
              <a:rPr lang="en-US" sz="2200" dirty="0" err="1"/>
              <a:t>incremento</a:t>
            </a:r>
            <a:r>
              <a:rPr lang="en-US" sz="2200" dirty="0"/>
              <a:t> del </a:t>
            </a:r>
            <a:r>
              <a:rPr lang="en-US" sz="2200" dirty="0" err="1"/>
              <a:t>benessere</a:t>
            </a:r>
            <a:r>
              <a:rPr lang="en-US" sz="2200" dirty="0"/>
              <a:t> </a:t>
            </a:r>
            <a:r>
              <a:rPr lang="en-US" sz="2200" dirty="0" err="1"/>
              <a:t>psicofisico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3493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72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F087445-FD57-4E80-9B0D-5C5A79E93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8" r="1" b="16622"/>
          <a:stretch/>
        </p:blipFill>
        <p:spPr bwMode="auto">
          <a:xfrm rot="21480000">
            <a:off x="1802104" y="947460"/>
            <a:ext cx="8587792" cy="412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055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72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F087445-FD57-4E80-9B0D-5C5A79E93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8" r="1" b="16622"/>
          <a:stretch/>
        </p:blipFill>
        <p:spPr bwMode="auto">
          <a:xfrm rot="21480000">
            <a:off x="1802102" y="947461"/>
            <a:ext cx="8587792" cy="412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F5CE825-1416-43E4-8CF2-040B457D0F6F}"/>
              </a:ext>
            </a:extLst>
          </p:cNvPr>
          <p:cNvSpPr txBox="1"/>
          <p:nvPr/>
        </p:nvSpPr>
        <p:spPr>
          <a:xfrm>
            <a:off x="1842868" y="5131350"/>
            <a:ext cx="8890781" cy="769441"/>
          </a:xfrm>
          <a:prstGeom prst="rect">
            <a:avLst/>
          </a:prstGeom>
          <a:noFill/>
          <a:scene3d>
            <a:camera prst="orthographicFront">
              <a:rot lat="0" lon="0" rev="12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89673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19FE9E-2264-0847-AC85-2E19A66C9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INTRODUZIONE</a:t>
            </a:r>
            <a:br>
              <a:rPr lang="en-US" sz="5000"/>
            </a:br>
            <a:r>
              <a:rPr lang="en-US" sz="5000"/>
              <a:t>La sedentarietà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EFB555-2BAD-014D-BB6E-49E85566E9EB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41% di </a:t>
            </a:r>
            <a:r>
              <a:rPr lang="en-US" sz="2200"/>
              <a:t>soggetti</a:t>
            </a:r>
            <a:r>
              <a:rPr lang="en-US" sz="2200" dirty="0"/>
              <a:t> </a:t>
            </a:r>
            <a:r>
              <a:rPr lang="en-US" sz="2200"/>
              <a:t>che</a:t>
            </a:r>
            <a:r>
              <a:rPr lang="en-US" sz="2200" dirty="0"/>
              <a:t> non </a:t>
            </a:r>
            <a:r>
              <a:rPr lang="en-US" sz="2200"/>
              <a:t>svolgono</a:t>
            </a:r>
            <a:r>
              <a:rPr lang="en-US" sz="2200" dirty="0"/>
              <a:t> </a:t>
            </a:r>
            <a:r>
              <a:rPr lang="en-US" sz="2200"/>
              <a:t>alcun</a:t>
            </a:r>
            <a:r>
              <a:rPr lang="en-US" sz="2200" dirty="0"/>
              <a:t> </a:t>
            </a:r>
            <a:r>
              <a:rPr lang="en-US" sz="2200"/>
              <a:t>tipo</a:t>
            </a:r>
            <a:r>
              <a:rPr lang="en-US" sz="2200" dirty="0"/>
              <a:t> di </a:t>
            </a:r>
            <a:r>
              <a:rPr lang="en-US" sz="2200"/>
              <a:t>attività</a:t>
            </a:r>
            <a:r>
              <a:rPr lang="en-US" sz="2200" dirty="0"/>
              <a:t> </a:t>
            </a:r>
            <a:r>
              <a:rPr lang="en-US" sz="2200"/>
              <a:t>fisica</a:t>
            </a:r>
            <a:r>
              <a:rPr lang="en-US" sz="2200" dirty="0"/>
              <a:t> in Europa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60% di </a:t>
            </a:r>
            <a:r>
              <a:rPr lang="en-US" sz="2200"/>
              <a:t>soggetti</a:t>
            </a:r>
            <a:r>
              <a:rPr lang="en-US" sz="2200" dirty="0"/>
              <a:t> in </a:t>
            </a:r>
            <a:r>
              <a:rPr lang="en-US" sz="2200"/>
              <a:t>sovrappeso</a:t>
            </a:r>
            <a:r>
              <a:rPr lang="en-US" sz="2200" dirty="0"/>
              <a:t> in Italia di cui il 21% </a:t>
            </a:r>
            <a:r>
              <a:rPr lang="en-US" sz="2200"/>
              <a:t>sono</a:t>
            </a:r>
            <a:r>
              <a:rPr lang="en-US" sz="2200" dirty="0"/>
              <a:t> </a:t>
            </a:r>
            <a:r>
              <a:rPr lang="en-US" sz="2200"/>
              <a:t>obesi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" name="Immagine 6" descr="Immagine che contiene giocattolo&#10;&#10;Descrizione generata automaticamente">
            <a:extLst>
              <a:ext uri="{FF2B5EF4-FFF2-40B4-BE49-F238E27FC236}">
                <a16:creationId xmlns:a16="http://schemas.microsoft.com/office/drawing/2014/main" id="{B3B88DB6-459A-FC48-9462-2E8505D4E5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" r="7503" b="2"/>
          <a:stretch/>
        </p:blipFill>
        <p:spPr>
          <a:xfrm>
            <a:off x="5096923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1C6213B-BD39-487A-9007-BAF4CEEA9B18}"/>
              </a:ext>
            </a:extLst>
          </p:cNvPr>
          <p:cNvSpPr txBox="1"/>
          <p:nvPr/>
        </p:nvSpPr>
        <p:spPr>
          <a:xfrm>
            <a:off x="255645" y="6433269"/>
            <a:ext cx="4243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CREA, 2018</a:t>
            </a:r>
          </a:p>
        </p:txBody>
      </p:sp>
    </p:spTree>
    <p:extLst>
      <p:ext uri="{BB962C8B-B14F-4D97-AF65-F5344CB8AC3E}">
        <p14:creationId xmlns:p14="http://schemas.microsoft.com/office/powerpoint/2010/main" val="164136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19FE9E-2264-0847-AC85-2E19A66C9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INTRODUZIONE</a:t>
            </a:r>
            <a:b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 </a:t>
            </a:r>
            <a:r>
              <a:rPr lang="en-US" sz="3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rischi</a:t>
            </a: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legati</a:t>
            </a: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sedentarietà</a:t>
            </a:r>
            <a:endParaRPr lang="en-US" sz="3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mmagine 7" descr="Immagine che contiene testo, dispositivo&#10;&#10;Descrizione generata automaticamente">
            <a:extLst>
              <a:ext uri="{FF2B5EF4-FFF2-40B4-BE49-F238E27FC236}">
                <a16:creationId xmlns:a16="http://schemas.microsoft.com/office/drawing/2014/main" id="{BB7283FB-4C8A-7849-B4F3-D7956C352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7" r="4" b="4"/>
          <a:stretch/>
        </p:blipFill>
        <p:spPr>
          <a:xfrm>
            <a:off x="1246574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F428715-55CE-0840-BB31-BDBD11C78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70" r="19962" b="1"/>
          <a:stretch/>
        </p:blipFill>
        <p:spPr>
          <a:xfrm>
            <a:off x="20" y="2279205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pic>
        <p:nvPicPr>
          <p:cNvPr id="12" name="Immagine 11" descr="Immagine che contiene pianta&#10;&#10;Descrizione generata automaticamente">
            <a:extLst>
              <a:ext uri="{FF2B5EF4-FFF2-40B4-BE49-F238E27FC236}">
                <a16:creationId xmlns:a16="http://schemas.microsoft.com/office/drawing/2014/main" id="{27A9F3C0-28D7-2648-88E4-6355CA6A1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9" r="17950" b="-1"/>
          <a:stretch/>
        </p:blipFill>
        <p:spPr>
          <a:xfrm>
            <a:off x="5511871" y="7805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02489F1-4E42-8D4C-907F-31DF527EBB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300" r="-2" b="-2"/>
          <a:stretch/>
        </p:blipFill>
        <p:spPr>
          <a:xfrm>
            <a:off x="8918761" y="-4331"/>
            <a:ext cx="3273238" cy="3618965"/>
          </a:xfrm>
          <a:custGeom>
            <a:avLst/>
            <a:gdLst/>
            <a:ahLst/>
            <a:cxnLst/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7462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 descr="Immagine che contiene testo, persona, interni, portatile&#10;&#10;Descrizione generata automaticamente">
            <a:extLst>
              <a:ext uri="{FF2B5EF4-FFF2-40B4-BE49-F238E27FC236}">
                <a16:creationId xmlns:a16="http://schemas.microsoft.com/office/drawing/2014/main" id="{3506F091-1E3F-5743-A708-601DA2B9B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170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302D2C-988E-9E49-B67C-907F395C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4" y="2578823"/>
            <a:ext cx="4048711" cy="140059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/>
              <a:t>INTRODUZIONE</a:t>
            </a:r>
            <a:br>
              <a:rPr lang="en-US" sz="3200" dirty="0"/>
            </a:br>
            <a:r>
              <a:rPr lang="en-US" sz="3200" dirty="0" err="1"/>
              <a:t>Sedentarietà</a:t>
            </a:r>
            <a:r>
              <a:rPr lang="en-US" sz="3200" dirty="0"/>
              <a:t> e Covid-19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64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7E9DBC-C0B9-7B4E-A72B-85A0641D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LIVELLI DI ATTIVITA’ FISICA SETTIMANALE</a:t>
            </a:r>
            <a:b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RACCOMANDATI DALL’ ORGANIZZAZIONE MONDIALE DELLA SANITA’ (OMS) PER DIVERSE FASCE D’ETA’</a:t>
            </a:r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D04C0E3F-D691-2D42-8B73-88E6E74B5E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9" r="2" b="3770"/>
          <a:stretch>
            <a:fillRect/>
          </a:stretch>
        </p:blipFill>
        <p:spPr bwMode="auto">
          <a:xfrm>
            <a:off x="4210692" y="1181713"/>
            <a:ext cx="7658220" cy="3829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822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D98A1-D730-FC44-9FD6-D53713D9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8" y="142102"/>
            <a:ext cx="10515600" cy="1274104"/>
          </a:xfrm>
        </p:spPr>
        <p:txBody>
          <a:bodyPr/>
          <a:lstStyle/>
          <a:p>
            <a:r>
              <a:rPr lang="en-US" dirty="0"/>
              <a:t>QUESTIONARIO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FCDF4C75-4F86-4DCD-8BA5-913EC443D6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056089"/>
              </p:ext>
            </p:extLst>
          </p:nvPr>
        </p:nvGraphicFramePr>
        <p:xfrm>
          <a:off x="7175500" y="2093913"/>
          <a:ext cx="5016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B3419117-1F51-429B-901B-D7E044D86E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372013"/>
              </p:ext>
            </p:extLst>
          </p:nvPr>
        </p:nvGraphicFramePr>
        <p:xfrm>
          <a:off x="3587750" y="2093913"/>
          <a:ext cx="5016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0CDA441-A5F1-4B83-89F3-9033B8E5E8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144956"/>
              </p:ext>
            </p:extLst>
          </p:nvPr>
        </p:nvGraphicFramePr>
        <p:xfrm>
          <a:off x="-63499" y="2093913"/>
          <a:ext cx="50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632747-73A8-A147-9F4B-88FBE3537292}"/>
              </a:ext>
            </a:extLst>
          </p:cNvPr>
          <p:cNvSpPr txBox="1"/>
          <p:nvPr/>
        </p:nvSpPr>
        <p:spPr>
          <a:xfrm>
            <a:off x="801687" y="1115397"/>
            <a:ext cx="950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Stile di vita di 542 </a:t>
            </a:r>
            <a:r>
              <a:rPr lang="en-US" sz="2400" dirty="0" err="1"/>
              <a:t>studenti</a:t>
            </a:r>
            <a:r>
              <a:rPr lang="en-US" sz="2400" dirty="0"/>
              <a:t> del </a:t>
            </a:r>
            <a:r>
              <a:rPr lang="en-US" sz="2400" dirty="0" err="1"/>
              <a:t>Liceo</a:t>
            </a:r>
            <a:r>
              <a:rPr lang="en-US" sz="2400" dirty="0"/>
              <a:t> Classico </a:t>
            </a:r>
            <a:r>
              <a:rPr lang="en-US" sz="2400" dirty="0" err="1"/>
              <a:t>Statale</a:t>
            </a:r>
            <a:r>
              <a:rPr lang="en-US" sz="2400" dirty="0"/>
              <a:t> “J. </a:t>
            </a:r>
            <a:r>
              <a:rPr lang="en-US" sz="2400" dirty="0" err="1"/>
              <a:t>Stellini</a:t>
            </a:r>
            <a:r>
              <a:rPr lang="en-US" sz="2400" dirty="0"/>
              <a:t>” di Udine</a:t>
            </a:r>
          </a:p>
        </p:txBody>
      </p:sp>
    </p:spTree>
    <p:extLst>
      <p:ext uri="{BB962C8B-B14F-4D97-AF65-F5344CB8AC3E}">
        <p14:creationId xmlns:p14="http://schemas.microsoft.com/office/powerpoint/2010/main" val="143200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7BDBCC-529E-5E4B-9F9A-F8FD5697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104"/>
            <a:ext cx="10515600" cy="1325563"/>
          </a:xfrm>
        </p:spPr>
        <p:txBody>
          <a:bodyPr/>
          <a:lstStyle/>
          <a:p>
            <a:r>
              <a:rPr lang="en-US" dirty="0"/>
              <a:t>QUESTIONARIO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26A6F4A0-AB78-4D96-8D6B-B12D0754AD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45850"/>
              </p:ext>
            </p:extLst>
          </p:nvPr>
        </p:nvGraphicFramePr>
        <p:xfrm>
          <a:off x="334072" y="1513387"/>
          <a:ext cx="5080000" cy="364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377F61D6-A2B2-4F28-8847-2B5D93D596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664414"/>
              </p:ext>
            </p:extLst>
          </p:nvPr>
        </p:nvGraphicFramePr>
        <p:xfrm>
          <a:off x="6473440" y="1467667"/>
          <a:ext cx="5016500" cy="3692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360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7BDBCC-529E-5E4B-9F9A-F8FD5697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104"/>
            <a:ext cx="10515600" cy="1325563"/>
          </a:xfrm>
        </p:spPr>
        <p:txBody>
          <a:bodyPr/>
          <a:lstStyle/>
          <a:p>
            <a:r>
              <a:rPr lang="en-US" dirty="0"/>
              <a:t>QUESTIONARIO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A4FACB4C-71DF-4A19-941E-E06403602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901934"/>
              </p:ext>
            </p:extLst>
          </p:nvPr>
        </p:nvGraphicFramePr>
        <p:xfrm>
          <a:off x="334072" y="1702191"/>
          <a:ext cx="5080000" cy="395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2AFA62CD-6E31-49B3-A11D-FE6F1E5C59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332759"/>
              </p:ext>
            </p:extLst>
          </p:nvPr>
        </p:nvGraphicFramePr>
        <p:xfrm>
          <a:off x="6522481" y="1702191"/>
          <a:ext cx="5080000" cy="3764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688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8E713DA-7DC9-DC46-AF2A-6B440C11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PROGETTO “SCINTILLE DI MOVIMENTO”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485379-6619-144E-B9EF-90943EAA653D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Contrastare</a:t>
            </a:r>
            <a:r>
              <a:rPr lang="en-US" sz="2200" dirty="0"/>
              <a:t> la </a:t>
            </a:r>
            <a:r>
              <a:rPr lang="en-US" sz="2200" dirty="0" err="1"/>
              <a:t>sedentarietà</a:t>
            </a:r>
            <a:r>
              <a:rPr lang="en-US" sz="2200" dirty="0"/>
              <a:t> </a:t>
            </a:r>
            <a:r>
              <a:rPr lang="en-US" sz="2200" dirty="0" err="1"/>
              <a:t>attraverso</a:t>
            </a:r>
            <a:r>
              <a:rPr lang="en-US" sz="2200" dirty="0"/>
              <a:t> ”time out </a:t>
            </a:r>
            <a:r>
              <a:rPr lang="en-US" sz="2200" dirty="0" err="1"/>
              <a:t>motori</a:t>
            </a:r>
            <a:r>
              <a:rPr lang="en-US" sz="2200" dirty="0"/>
              <a:t>” di 10 </a:t>
            </a:r>
            <a:r>
              <a:rPr lang="en-US" sz="2200" dirty="0" err="1"/>
              <a:t>minuti</a:t>
            </a:r>
            <a:r>
              <a:rPr lang="en-US" sz="2200" dirty="0"/>
              <a:t> </a:t>
            </a:r>
            <a:r>
              <a:rPr lang="en-US" sz="2200" dirty="0" err="1"/>
              <a:t>l’uno</a:t>
            </a:r>
            <a:r>
              <a:rPr lang="en-US" sz="2200" dirty="0"/>
              <a:t> circa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Interrompere</a:t>
            </a:r>
            <a:r>
              <a:rPr lang="en-US" sz="2200" dirty="0"/>
              <a:t> una </a:t>
            </a:r>
            <a:r>
              <a:rPr lang="en-US" sz="2200" dirty="0" err="1"/>
              <a:t>postura</a:t>
            </a:r>
            <a:r>
              <a:rPr lang="en-US" sz="2200" dirty="0"/>
              <a:t> anti </a:t>
            </a:r>
            <a:r>
              <a:rPr lang="en-US" sz="2200" dirty="0" err="1"/>
              <a:t>fisiologica</a:t>
            </a:r>
            <a:r>
              <a:rPr lang="en-US" sz="2200" dirty="0"/>
              <a:t> (</a:t>
            </a:r>
            <a:r>
              <a:rPr lang="en-US" sz="2200" dirty="0" err="1"/>
              <a:t>seduta</a:t>
            </a:r>
            <a:r>
              <a:rPr lang="en-US" sz="2200" dirty="0"/>
              <a:t>), </a:t>
            </a:r>
            <a:r>
              <a:rPr lang="en-US" sz="2200" dirty="0" err="1"/>
              <a:t>favorire</a:t>
            </a:r>
            <a:r>
              <a:rPr lang="en-US" sz="2200" dirty="0"/>
              <a:t> una </a:t>
            </a:r>
            <a:r>
              <a:rPr lang="en-US" sz="2200" dirty="0" err="1"/>
              <a:t>respirazione</a:t>
            </a:r>
            <a:r>
              <a:rPr lang="en-US" sz="2200" dirty="0"/>
              <a:t> </a:t>
            </a:r>
            <a:r>
              <a:rPr lang="en-US" sz="2200" dirty="0" err="1"/>
              <a:t>consapevole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Ridurre</a:t>
            </a:r>
            <a:r>
              <a:rPr lang="en-US" sz="2200" dirty="0"/>
              <a:t> </a:t>
            </a:r>
            <a:r>
              <a:rPr lang="en-US" sz="2200" dirty="0" err="1"/>
              <a:t>dismorfismi</a:t>
            </a:r>
            <a:r>
              <a:rPr lang="en-US" sz="2200" dirty="0"/>
              <a:t> e </a:t>
            </a:r>
            <a:r>
              <a:rPr lang="en-US" sz="2200" dirty="0" err="1"/>
              <a:t>paramorfismi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Aumentare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livelli</a:t>
            </a:r>
            <a:r>
              <a:rPr lang="en-US" sz="2200" dirty="0"/>
              <a:t> di </a:t>
            </a:r>
            <a:r>
              <a:rPr lang="en-US" sz="2200" dirty="0" err="1"/>
              <a:t>attività</a:t>
            </a:r>
            <a:r>
              <a:rPr lang="en-US" sz="2200" dirty="0"/>
              <a:t> </a:t>
            </a:r>
            <a:r>
              <a:rPr lang="en-US" sz="2200" dirty="0" err="1"/>
              <a:t>fisica</a:t>
            </a:r>
            <a:r>
              <a:rPr lang="en-US" sz="2200" dirty="0"/>
              <a:t> </a:t>
            </a:r>
            <a:r>
              <a:rPr lang="en-US" sz="2200" dirty="0" err="1"/>
              <a:t>nei</a:t>
            </a:r>
            <a:r>
              <a:rPr lang="en-US" sz="2200" dirty="0"/>
              <a:t> </a:t>
            </a:r>
            <a:r>
              <a:rPr lang="en-US" sz="2200" dirty="0" err="1"/>
              <a:t>giovani</a:t>
            </a:r>
            <a:r>
              <a:rPr lang="en-US" sz="2200" dirty="0"/>
              <a:t> </a:t>
            </a:r>
            <a:r>
              <a:rPr lang="en-US" sz="2200" dirty="0" err="1"/>
              <a:t>durante</a:t>
            </a:r>
            <a:r>
              <a:rPr lang="en-US" sz="2200" dirty="0"/>
              <a:t> le </a:t>
            </a:r>
            <a:r>
              <a:rPr lang="en-US" sz="2200" dirty="0" err="1"/>
              <a:t>lezioni</a:t>
            </a:r>
            <a:r>
              <a:rPr lang="en-US" sz="2200" dirty="0"/>
              <a:t> </a:t>
            </a:r>
            <a:r>
              <a:rPr lang="en-US" sz="2200" dirty="0" err="1"/>
              <a:t>scolastiche</a:t>
            </a:r>
            <a:r>
              <a:rPr lang="en-US" sz="2200" dirty="0"/>
              <a:t> e lo </a:t>
            </a:r>
            <a:r>
              <a:rPr lang="en-US" sz="2200" dirty="0" err="1"/>
              <a:t>svolgimento</a:t>
            </a:r>
            <a:r>
              <a:rPr lang="en-US" sz="2200" dirty="0"/>
              <a:t> </a:t>
            </a:r>
            <a:r>
              <a:rPr lang="en-US" sz="2200" dirty="0" err="1"/>
              <a:t>dei</a:t>
            </a:r>
            <a:r>
              <a:rPr lang="en-US" sz="2200" dirty="0"/>
              <a:t> </a:t>
            </a:r>
            <a:r>
              <a:rPr lang="en-US" sz="2200" dirty="0" err="1"/>
              <a:t>compiti</a:t>
            </a:r>
            <a:r>
              <a:rPr lang="en-US" sz="2200" dirty="0"/>
              <a:t> </a:t>
            </a:r>
            <a:r>
              <a:rPr lang="en-US" sz="2200" dirty="0" err="1"/>
              <a:t>domestici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Stimolare</a:t>
            </a:r>
            <a:r>
              <a:rPr lang="en-US" sz="2200" dirty="0"/>
              <a:t> la </a:t>
            </a:r>
            <a:r>
              <a:rPr lang="en-US" sz="2200" dirty="0" err="1"/>
              <a:t>plasticità</a:t>
            </a:r>
            <a:r>
              <a:rPr lang="en-US" sz="2200" dirty="0"/>
              <a:t> </a:t>
            </a:r>
            <a:r>
              <a:rPr lang="en-US" sz="2200" dirty="0" err="1"/>
              <a:t>cerebrale</a:t>
            </a:r>
            <a:r>
              <a:rPr lang="en-US" sz="2200" dirty="0"/>
              <a:t>, la </a:t>
            </a:r>
            <a:r>
              <a:rPr lang="en-US" sz="2200" dirty="0" err="1"/>
              <a:t>neurogenesi</a:t>
            </a:r>
            <a:r>
              <a:rPr lang="en-US" sz="2200" dirty="0"/>
              <a:t> e </a:t>
            </a:r>
            <a:r>
              <a:rPr lang="en-US" sz="2200" dirty="0" err="1"/>
              <a:t>ridurre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fattori</a:t>
            </a:r>
            <a:r>
              <a:rPr lang="en-US" sz="2200" dirty="0"/>
              <a:t> di </a:t>
            </a:r>
            <a:r>
              <a:rPr lang="en-US" sz="2200" dirty="0" err="1"/>
              <a:t>rischio</a:t>
            </a:r>
            <a:r>
              <a:rPr lang="en-US" sz="2200" dirty="0"/>
              <a:t> per il </a:t>
            </a:r>
            <a:r>
              <a:rPr lang="en-US" sz="2200" dirty="0" err="1"/>
              <a:t>declino</a:t>
            </a:r>
            <a:r>
              <a:rPr lang="en-US" sz="2200" dirty="0"/>
              <a:t> </a:t>
            </a:r>
            <a:r>
              <a:rPr lang="en-US" sz="2200" dirty="0" err="1"/>
              <a:t>cognitivo</a:t>
            </a:r>
            <a:endParaRPr lang="en-US" sz="22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73FE928-CBCC-5247-9D77-F34B108F3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" r="1846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24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406</Words>
  <Application>Microsoft Office PowerPoint</Application>
  <PresentationFormat>Widescreen</PresentationFormat>
  <Paragraphs>96</Paragraphs>
  <Slides>15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Impact</vt:lpstr>
      <vt:lpstr>Tema di Office</vt:lpstr>
      <vt:lpstr>SIAMO “DISEGNATI” PER MUOVERCI</vt:lpstr>
      <vt:lpstr>INTRODUZIONE La sedentarietà</vt:lpstr>
      <vt:lpstr>INTRODUZIONE I rischi legati alla sedentarietà</vt:lpstr>
      <vt:lpstr>INTRODUZIONE Sedentarietà e Covid-19</vt:lpstr>
      <vt:lpstr>LIVELLI DI ATTIVITA’ FISICA SETTIMANALE RACCOMANDATI DALL’ ORGANIZZAZIONE MONDIALE DELLA SANITA’ (OMS) PER DIVERSE FASCE D’ETA’</vt:lpstr>
      <vt:lpstr>QUESTIONARIO</vt:lpstr>
      <vt:lpstr>QUESTIONARIO</vt:lpstr>
      <vt:lpstr>QUESTIONARIO</vt:lpstr>
      <vt:lpstr>PROGETTO “SCINTILLE DI MOVIMENTO”</vt:lpstr>
      <vt:lpstr>PROGETTO “SCINTILLE DI MOVIMENTO”</vt:lpstr>
      <vt:lpstr>PROGETTO “SCINTILLE DI MOVIMENTO”</vt:lpstr>
      <vt:lpstr>PROGETTO “SCINTILLE DI MOVIMENTO”</vt:lpstr>
      <vt:lpstr>CONCLUSIONI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SIAMO “DISEGNATI” PER MUOVERCI</dc:title>
  <dc:creator>Giacomo Trotta - giacomo.trotta@studio.unibo.it</dc:creator>
  <cp:lastModifiedBy>Marianna</cp:lastModifiedBy>
  <cp:revision>54</cp:revision>
  <dcterms:created xsi:type="dcterms:W3CDTF">2021-07-09T12:25:16Z</dcterms:created>
  <dcterms:modified xsi:type="dcterms:W3CDTF">2021-07-16T14:36:31Z</dcterms:modified>
</cp:coreProperties>
</file>