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notesMasterIdLst>
    <p:notesMasterId r:id="rId43"/>
  </p:notesMasterIdLst>
  <p:sldIdLst>
    <p:sldId id="256" r:id="rId2"/>
    <p:sldId id="257" r:id="rId3"/>
    <p:sldId id="258" r:id="rId4"/>
    <p:sldId id="262" r:id="rId5"/>
    <p:sldId id="310" r:id="rId6"/>
    <p:sldId id="311" r:id="rId7"/>
    <p:sldId id="313" r:id="rId8"/>
    <p:sldId id="315" r:id="rId9"/>
    <p:sldId id="316" r:id="rId10"/>
    <p:sldId id="317" r:id="rId11"/>
    <p:sldId id="318" r:id="rId12"/>
    <p:sldId id="319" r:id="rId13"/>
    <p:sldId id="320" r:id="rId14"/>
    <p:sldId id="321" r:id="rId15"/>
    <p:sldId id="322" r:id="rId16"/>
    <p:sldId id="323" r:id="rId17"/>
    <p:sldId id="298" r:id="rId18"/>
    <p:sldId id="324" r:id="rId19"/>
    <p:sldId id="286" r:id="rId20"/>
    <p:sldId id="325" r:id="rId21"/>
    <p:sldId id="287" r:id="rId22"/>
    <p:sldId id="283" r:id="rId23"/>
    <p:sldId id="326" r:id="rId24"/>
    <p:sldId id="285" r:id="rId25"/>
    <p:sldId id="299" r:id="rId26"/>
    <p:sldId id="327" r:id="rId27"/>
    <p:sldId id="328" r:id="rId28"/>
    <p:sldId id="329" r:id="rId29"/>
    <p:sldId id="330" r:id="rId30"/>
    <p:sldId id="331" r:id="rId31"/>
    <p:sldId id="332" r:id="rId32"/>
    <p:sldId id="294" r:id="rId33"/>
    <p:sldId id="295" r:id="rId34"/>
    <p:sldId id="296" r:id="rId35"/>
    <p:sldId id="333" r:id="rId36"/>
    <p:sldId id="334" r:id="rId37"/>
    <p:sldId id="305" r:id="rId38"/>
    <p:sldId id="307" r:id="rId39"/>
    <p:sldId id="306" r:id="rId40"/>
    <p:sldId id="335" r:id="rId41"/>
    <p:sldId id="309" r:id="rId42"/>
  </p:sldIdLst>
  <p:sldSz cx="12192000" cy="685800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6296"/>
  </p:normalViewPr>
  <p:slideViewPr>
    <p:cSldViewPr snapToGrid="0" snapToObjects="1">
      <p:cViewPr>
        <p:scale>
          <a:sx n="177" d="100"/>
          <a:sy n="177" d="100"/>
        </p:scale>
        <p:origin x="-4664" y="-128"/>
      </p:cViewPr>
      <p:guideLst/>
    </p:cSldViewPr>
  </p:slideViewPr>
  <p:outlineViewPr>
    <p:cViewPr>
      <p:scale>
        <a:sx n="33" d="100"/>
        <a:sy n="33" d="100"/>
      </p:scale>
      <p:origin x="0" y="-3949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A6845-CB02-E447-A69E-AB95BAA4CFD9}" type="doc">
      <dgm:prSet loTypeId="urn:microsoft.com/office/officeart/2005/8/layout/pList1" loCatId="" qsTypeId="urn:microsoft.com/office/officeart/2005/8/quickstyle/3d1" qsCatId="3D" csTypeId="urn:microsoft.com/office/officeart/2005/8/colors/colorful3" csCatId="colorful" phldr="1"/>
      <dgm:spPr/>
      <dgm:t>
        <a:bodyPr/>
        <a:lstStyle/>
        <a:p>
          <a:endParaRPr lang="it-IT"/>
        </a:p>
      </dgm:t>
    </dgm:pt>
    <dgm:pt modelId="{19182AD4-639E-FA47-9C5A-F98EC71A6CBA}">
      <dgm:prSet phldrT="[Testo]" phldr="1"/>
      <dgm:spPr/>
      <dgm:t>
        <a:bodyPr/>
        <a:lstStyle/>
        <a:p>
          <a:endParaRPr lang="it-IT" dirty="0"/>
        </a:p>
      </dgm:t>
    </dgm:pt>
    <dgm:pt modelId="{806FB670-EEB3-EB48-8EFC-C6CAB9C7BF9D}" type="parTrans" cxnId="{79A168CF-CCB4-1747-AA14-A423B7003A46}">
      <dgm:prSet/>
      <dgm:spPr/>
      <dgm:t>
        <a:bodyPr/>
        <a:lstStyle/>
        <a:p>
          <a:endParaRPr lang="it-IT"/>
        </a:p>
      </dgm:t>
    </dgm:pt>
    <dgm:pt modelId="{30A96248-E85F-724C-8A0C-2C3A403F01F4}" type="sibTrans" cxnId="{79A168CF-CCB4-1747-AA14-A423B7003A46}">
      <dgm:prSet/>
      <dgm:spPr/>
      <dgm:t>
        <a:bodyPr/>
        <a:lstStyle/>
        <a:p>
          <a:endParaRPr lang="it-IT"/>
        </a:p>
      </dgm:t>
    </dgm:pt>
    <dgm:pt modelId="{0A06F983-B75A-C04D-843C-588DA7F9826B}">
      <dgm:prSet phldrT="[Testo]" phldr="1"/>
      <dgm:spPr/>
      <dgm:t>
        <a:bodyPr/>
        <a:lstStyle/>
        <a:p>
          <a:endParaRPr lang="it-IT" dirty="0"/>
        </a:p>
      </dgm:t>
    </dgm:pt>
    <dgm:pt modelId="{5FDD2314-247C-7D4B-AD84-381D18175245}" type="parTrans" cxnId="{94EC3798-BE7C-3244-9534-9F762F429F49}">
      <dgm:prSet/>
      <dgm:spPr/>
      <dgm:t>
        <a:bodyPr/>
        <a:lstStyle/>
        <a:p>
          <a:endParaRPr lang="it-IT"/>
        </a:p>
      </dgm:t>
    </dgm:pt>
    <dgm:pt modelId="{68451383-ECC4-7F45-9BE0-5B8F93884AAB}" type="sibTrans" cxnId="{94EC3798-BE7C-3244-9534-9F762F429F49}">
      <dgm:prSet/>
      <dgm:spPr/>
      <dgm:t>
        <a:bodyPr/>
        <a:lstStyle/>
        <a:p>
          <a:endParaRPr lang="it-IT"/>
        </a:p>
      </dgm:t>
    </dgm:pt>
    <dgm:pt modelId="{61D5D1FB-8940-0E4C-BFA2-610DD776D97C}">
      <dgm:prSet phldrT="[Testo]" phldr="1"/>
      <dgm:spPr/>
      <dgm:t>
        <a:bodyPr/>
        <a:lstStyle/>
        <a:p>
          <a:endParaRPr lang="it-IT" dirty="0"/>
        </a:p>
      </dgm:t>
    </dgm:pt>
    <dgm:pt modelId="{A5AB7807-5B17-1446-8991-E1E8018A0405}" type="parTrans" cxnId="{F6BF3647-5069-524D-B352-368FCCAD31A6}">
      <dgm:prSet/>
      <dgm:spPr/>
      <dgm:t>
        <a:bodyPr/>
        <a:lstStyle/>
        <a:p>
          <a:endParaRPr lang="it-IT"/>
        </a:p>
      </dgm:t>
    </dgm:pt>
    <dgm:pt modelId="{B99F6897-53BA-1D44-918A-C601DA709057}" type="sibTrans" cxnId="{F6BF3647-5069-524D-B352-368FCCAD31A6}">
      <dgm:prSet/>
      <dgm:spPr/>
      <dgm:t>
        <a:bodyPr/>
        <a:lstStyle/>
        <a:p>
          <a:endParaRPr lang="it-IT"/>
        </a:p>
      </dgm:t>
    </dgm:pt>
    <dgm:pt modelId="{014819F1-DCF9-FB43-9721-02D654D1CCB2}">
      <dgm:prSet phldrT="[Testo]" phldr="1"/>
      <dgm:spPr/>
      <dgm:t>
        <a:bodyPr/>
        <a:lstStyle/>
        <a:p>
          <a:endParaRPr lang="it-IT" dirty="0"/>
        </a:p>
      </dgm:t>
    </dgm:pt>
    <dgm:pt modelId="{082D4D77-A8A2-F84B-A033-FEEA2FC4C5AD}" type="sibTrans" cxnId="{1771B506-7E1E-C64A-B056-BBB619AF3849}">
      <dgm:prSet/>
      <dgm:spPr/>
      <dgm:t>
        <a:bodyPr/>
        <a:lstStyle/>
        <a:p>
          <a:endParaRPr lang="it-IT"/>
        </a:p>
      </dgm:t>
    </dgm:pt>
    <dgm:pt modelId="{A0CE138A-5434-2040-839C-BC145E1B4772}" type="parTrans" cxnId="{1771B506-7E1E-C64A-B056-BBB619AF3849}">
      <dgm:prSet/>
      <dgm:spPr/>
      <dgm:t>
        <a:bodyPr/>
        <a:lstStyle/>
        <a:p>
          <a:endParaRPr lang="it-IT"/>
        </a:p>
      </dgm:t>
    </dgm:pt>
    <dgm:pt modelId="{C606D8E7-FEA8-AC4E-9C41-133C4EB5B1FA}" type="pres">
      <dgm:prSet presAssocID="{A07A6845-CB02-E447-A69E-AB95BAA4CFD9}" presName="Name0" presStyleCnt="0">
        <dgm:presLayoutVars>
          <dgm:dir/>
          <dgm:resizeHandles val="exact"/>
        </dgm:presLayoutVars>
      </dgm:prSet>
      <dgm:spPr/>
    </dgm:pt>
    <dgm:pt modelId="{39A51F04-7C43-0244-9807-AC89114607E7}" type="pres">
      <dgm:prSet presAssocID="{19182AD4-639E-FA47-9C5A-F98EC71A6CBA}" presName="compNode" presStyleCnt="0"/>
      <dgm:spPr/>
    </dgm:pt>
    <dgm:pt modelId="{49FB2765-E1DF-3C43-ADAA-C096E2B76145}" type="pres">
      <dgm:prSet presAssocID="{19182AD4-639E-FA47-9C5A-F98EC71A6CBA}" presName="pictRect" presStyleLbl="node1" presStyleIdx="0" presStyleCnt="4" custLinFactNeighborX="-6112" custLinFactNeighborY="-21953"/>
      <dgm:spPr>
        <a:solidFill>
          <a:schemeClr val="accent4"/>
        </a:solidFill>
      </dgm:spPr>
    </dgm:pt>
    <dgm:pt modelId="{26AD5770-2227-8F43-8F0D-424954E6E398}" type="pres">
      <dgm:prSet presAssocID="{19182AD4-639E-FA47-9C5A-F98EC71A6CBA}" presName="textRect" presStyleLbl="revTx" presStyleIdx="0" presStyleCnt="4">
        <dgm:presLayoutVars>
          <dgm:bulletEnabled val="1"/>
        </dgm:presLayoutVars>
      </dgm:prSet>
      <dgm:spPr/>
    </dgm:pt>
    <dgm:pt modelId="{B5BD02CD-94D3-754F-919D-E5E56F699174}" type="pres">
      <dgm:prSet presAssocID="{30A96248-E85F-724C-8A0C-2C3A403F01F4}" presName="sibTrans" presStyleLbl="sibTrans2D1" presStyleIdx="0" presStyleCnt="0"/>
      <dgm:spPr/>
    </dgm:pt>
    <dgm:pt modelId="{ADDEE66E-7DE4-8D49-83B6-6572BB89B201}" type="pres">
      <dgm:prSet presAssocID="{0A06F983-B75A-C04D-843C-588DA7F9826B}" presName="compNode" presStyleCnt="0"/>
      <dgm:spPr/>
    </dgm:pt>
    <dgm:pt modelId="{48BF4890-9BBA-EF4E-B7CD-A364F7EAB376}" type="pres">
      <dgm:prSet presAssocID="{0A06F983-B75A-C04D-843C-588DA7F9826B}" presName="pictRect" presStyleLbl="node1" presStyleIdx="1" presStyleCnt="4" custLinFactNeighborX="1163" custLinFactNeighborY="-21668"/>
      <dgm:spPr>
        <a:solidFill>
          <a:schemeClr val="accent4"/>
        </a:solidFill>
      </dgm:spPr>
    </dgm:pt>
    <dgm:pt modelId="{686A9800-0D75-0D4C-83E1-5286DB4D09F3}" type="pres">
      <dgm:prSet presAssocID="{0A06F983-B75A-C04D-843C-588DA7F9826B}" presName="textRect" presStyleLbl="revTx" presStyleIdx="1" presStyleCnt="4">
        <dgm:presLayoutVars>
          <dgm:bulletEnabled val="1"/>
        </dgm:presLayoutVars>
      </dgm:prSet>
      <dgm:spPr/>
    </dgm:pt>
    <dgm:pt modelId="{9E5D2069-7C64-1747-A970-B4C2088770F8}" type="pres">
      <dgm:prSet presAssocID="{68451383-ECC4-7F45-9BE0-5B8F93884AAB}" presName="sibTrans" presStyleLbl="sibTrans2D1" presStyleIdx="0" presStyleCnt="0"/>
      <dgm:spPr/>
    </dgm:pt>
    <dgm:pt modelId="{BB664324-FF4B-3C45-B3ED-ED41DEA862DB}" type="pres">
      <dgm:prSet presAssocID="{61D5D1FB-8940-0E4C-BFA2-610DD776D97C}" presName="compNode" presStyleCnt="0"/>
      <dgm:spPr/>
    </dgm:pt>
    <dgm:pt modelId="{6EC3C64F-BB31-9A42-8999-0E097C323816}" type="pres">
      <dgm:prSet presAssocID="{61D5D1FB-8940-0E4C-BFA2-610DD776D97C}" presName="pictRect" presStyleLbl="node1" presStyleIdx="2" presStyleCnt="4" custLinFactNeighborX="458" custLinFactNeighborY="-20999"/>
      <dgm:spPr>
        <a:solidFill>
          <a:schemeClr val="accent4"/>
        </a:solidFill>
      </dgm:spPr>
    </dgm:pt>
    <dgm:pt modelId="{11B84D14-09CC-374E-8B9B-DF4090D897D0}" type="pres">
      <dgm:prSet presAssocID="{61D5D1FB-8940-0E4C-BFA2-610DD776D97C}" presName="textRect" presStyleLbl="revTx" presStyleIdx="2" presStyleCnt="4">
        <dgm:presLayoutVars>
          <dgm:bulletEnabled val="1"/>
        </dgm:presLayoutVars>
      </dgm:prSet>
      <dgm:spPr/>
    </dgm:pt>
    <dgm:pt modelId="{190CD203-A703-D24F-A1AF-7DF5BAD63E6F}" type="pres">
      <dgm:prSet presAssocID="{B99F6897-53BA-1D44-918A-C601DA709057}" presName="sibTrans" presStyleLbl="sibTrans2D1" presStyleIdx="0" presStyleCnt="0"/>
      <dgm:spPr/>
    </dgm:pt>
    <dgm:pt modelId="{74F07944-D72D-3545-87D2-C3B96B038770}" type="pres">
      <dgm:prSet presAssocID="{014819F1-DCF9-FB43-9721-02D654D1CCB2}" presName="compNode" presStyleCnt="0"/>
      <dgm:spPr/>
    </dgm:pt>
    <dgm:pt modelId="{24B35E56-2630-A442-AA4C-36DCAC2D560A}" type="pres">
      <dgm:prSet presAssocID="{014819F1-DCF9-FB43-9721-02D654D1CCB2}" presName="pictRect" presStyleLbl="node1" presStyleIdx="3" presStyleCnt="4" custLinFactNeighborX="204" custLinFactNeighborY="-23077"/>
      <dgm:spPr>
        <a:solidFill>
          <a:schemeClr val="accent4"/>
        </a:solidFill>
      </dgm:spPr>
    </dgm:pt>
    <dgm:pt modelId="{4B6F73AA-9895-D140-8855-09971AF320B4}" type="pres">
      <dgm:prSet presAssocID="{014819F1-DCF9-FB43-9721-02D654D1CCB2}" presName="textRect" presStyleLbl="revTx" presStyleIdx="3" presStyleCnt="4">
        <dgm:presLayoutVars>
          <dgm:bulletEnabled val="1"/>
        </dgm:presLayoutVars>
      </dgm:prSet>
      <dgm:spPr/>
    </dgm:pt>
  </dgm:ptLst>
  <dgm:cxnLst>
    <dgm:cxn modelId="{1771B506-7E1E-C64A-B056-BBB619AF3849}" srcId="{A07A6845-CB02-E447-A69E-AB95BAA4CFD9}" destId="{014819F1-DCF9-FB43-9721-02D654D1CCB2}" srcOrd="3" destOrd="0" parTransId="{A0CE138A-5434-2040-839C-BC145E1B4772}" sibTransId="{082D4D77-A8A2-F84B-A033-FEEA2FC4C5AD}"/>
    <dgm:cxn modelId="{903FD807-4329-1E4F-9132-3D307466CC23}" type="presOf" srcId="{61D5D1FB-8940-0E4C-BFA2-610DD776D97C}" destId="{11B84D14-09CC-374E-8B9B-DF4090D897D0}" srcOrd="0" destOrd="0" presId="urn:microsoft.com/office/officeart/2005/8/layout/pList1"/>
    <dgm:cxn modelId="{ECC8C733-372F-7248-813A-DE13BB52D0C4}" type="presOf" srcId="{B99F6897-53BA-1D44-918A-C601DA709057}" destId="{190CD203-A703-D24F-A1AF-7DF5BAD63E6F}" srcOrd="0" destOrd="0" presId="urn:microsoft.com/office/officeart/2005/8/layout/pList1"/>
    <dgm:cxn modelId="{F6BF3647-5069-524D-B352-368FCCAD31A6}" srcId="{A07A6845-CB02-E447-A69E-AB95BAA4CFD9}" destId="{61D5D1FB-8940-0E4C-BFA2-610DD776D97C}" srcOrd="2" destOrd="0" parTransId="{A5AB7807-5B17-1446-8991-E1E8018A0405}" sibTransId="{B99F6897-53BA-1D44-918A-C601DA709057}"/>
    <dgm:cxn modelId="{148C9652-381A-0F45-9BB2-BEB2484B0E1C}" type="presOf" srcId="{68451383-ECC4-7F45-9BE0-5B8F93884AAB}" destId="{9E5D2069-7C64-1747-A970-B4C2088770F8}" srcOrd="0" destOrd="0" presId="urn:microsoft.com/office/officeart/2005/8/layout/pList1"/>
    <dgm:cxn modelId="{94EC3798-BE7C-3244-9534-9F762F429F49}" srcId="{A07A6845-CB02-E447-A69E-AB95BAA4CFD9}" destId="{0A06F983-B75A-C04D-843C-588DA7F9826B}" srcOrd="1" destOrd="0" parTransId="{5FDD2314-247C-7D4B-AD84-381D18175245}" sibTransId="{68451383-ECC4-7F45-9BE0-5B8F93884AAB}"/>
    <dgm:cxn modelId="{70F25DC1-DA61-B747-A647-9CEE4A5E10FB}" type="presOf" srcId="{0A06F983-B75A-C04D-843C-588DA7F9826B}" destId="{686A9800-0D75-0D4C-83E1-5286DB4D09F3}" srcOrd="0" destOrd="0" presId="urn:microsoft.com/office/officeart/2005/8/layout/pList1"/>
    <dgm:cxn modelId="{C2FC11C2-C84A-394A-8711-796A78874EF2}" type="presOf" srcId="{30A96248-E85F-724C-8A0C-2C3A403F01F4}" destId="{B5BD02CD-94D3-754F-919D-E5E56F699174}" srcOrd="0" destOrd="0" presId="urn:microsoft.com/office/officeart/2005/8/layout/pList1"/>
    <dgm:cxn modelId="{79A168CF-CCB4-1747-AA14-A423B7003A46}" srcId="{A07A6845-CB02-E447-A69E-AB95BAA4CFD9}" destId="{19182AD4-639E-FA47-9C5A-F98EC71A6CBA}" srcOrd="0" destOrd="0" parTransId="{806FB670-EEB3-EB48-8EFC-C6CAB9C7BF9D}" sibTransId="{30A96248-E85F-724C-8A0C-2C3A403F01F4}"/>
    <dgm:cxn modelId="{B0FF6EDC-79E2-724B-908A-9DBB63E97BE2}" type="presOf" srcId="{19182AD4-639E-FA47-9C5A-F98EC71A6CBA}" destId="{26AD5770-2227-8F43-8F0D-424954E6E398}" srcOrd="0" destOrd="0" presId="urn:microsoft.com/office/officeart/2005/8/layout/pList1"/>
    <dgm:cxn modelId="{B8470DE1-0B17-A44F-B220-E40123EE34EE}" type="presOf" srcId="{A07A6845-CB02-E447-A69E-AB95BAA4CFD9}" destId="{C606D8E7-FEA8-AC4E-9C41-133C4EB5B1FA}" srcOrd="0" destOrd="0" presId="urn:microsoft.com/office/officeart/2005/8/layout/pList1"/>
    <dgm:cxn modelId="{358A11E2-8E86-054D-BBF4-4BA4111BBDAA}" type="presOf" srcId="{014819F1-DCF9-FB43-9721-02D654D1CCB2}" destId="{4B6F73AA-9895-D140-8855-09971AF320B4}" srcOrd="0" destOrd="0" presId="urn:microsoft.com/office/officeart/2005/8/layout/pList1"/>
    <dgm:cxn modelId="{14414CFC-E462-3044-AB9B-7436B25F8209}" type="presParOf" srcId="{C606D8E7-FEA8-AC4E-9C41-133C4EB5B1FA}" destId="{39A51F04-7C43-0244-9807-AC89114607E7}" srcOrd="0" destOrd="0" presId="urn:microsoft.com/office/officeart/2005/8/layout/pList1"/>
    <dgm:cxn modelId="{DADEAFCC-07C7-244D-9149-6E5DCEEC24DE}" type="presParOf" srcId="{39A51F04-7C43-0244-9807-AC89114607E7}" destId="{49FB2765-E1DF-3C43-ADAA-C096E2B76145}" srcOrd="0" destOrd="0" presId="urn:microsoft.com/office/officeart/2005/8/layout/pList1"/>
    <dgm:cxn modelId="{B675CBCD-6120-B044-9B01-1779E572798D}" type="presParOf" srcId="{39A51F04-7C43-0244-9807-AC89114607E7}" destId="{26AD5770-2227-8F43-8F0D-424954E6E398}" srcOrd="1" destOrd="0" presId="urn:microsoft.com/office/officeart/2005/8/layout/pList1"/>
    <dgm:cxn modelId="{C9602D49-9043-BD4E-A7DC-ED4F89E4B9DE}" type="presParOf" srcId="{C606D8E7-FEA8-AC4E-9C41-133C4EB5B1FA}" destId="{B5BD02CD-94D3-754F-919D-E5E56F699174}" srcOrd="1" destOrd="0" presId="urn:microsoft.com/office/officeart/2005/8/layout/pList1"/>
    <dgm:cxn modelId="{3EDB5ED5-53E6-AD4F-8938-3F904A160B71}" type="presParOf" srcId="{C606D8E7-FEA8-AC4E-9C41-133C4EB5B1FA}" destId="{ADDEE66E-7DE4-8D49-83B6-6572BB89B201}" srcOrd="2" destOrd="0" presId="urn:microsoft.com/office/officeart/2005/8/layout/pList1"/>
    <dgm:cxn modelId="{8940A238-04A3-484E-962B-E7A7D6DCE7E7}" type="presParOf" srcId="{ADDEE66E-7DE4-8D49-83B6-6572BB89B201}" destId="{48BF4890-9BBA-EF4E-B7CD-A364F7EAB376}" srcOrd="0" destOrd="0" presId="urn:microsoft.com/office/officeart/2005/8/layout/pList1"/>
    <dgm:cxn modelId="{E7E732AF-E74C-9946-90C3-D16613F2A053}" type="presParOf" srcId="{ADDEE66E-7DE4-8D49-83B6-6572BB89B201}" destId="{686A9800-0D75-0D4C-83E1-5286DB4D09F3}" srcOrd="1" destOrd="0" presId="urn:microsoft.com/office/officeart/2005/8/layout/pList1"/>
    <dgm:cxn modelId="{DD5D2EFF-C3BA-9640-A66C-08AECC6806D0}" type="presParOf" srcId="{C606D8E7-FEA8-AC4E-9C41-133C4EB5B1FA}" destId="{9E5D2069-7C64-1747-A970-B4C2088770F8}" srcOrd="3" destOrd="0" presId="urn:microsoft.com/office/officeart/2005/8/layout/pList1"/>
    <dgm:cxn modelId="{B7F9EB3F-D5C8-F64A-AF55-262AFC98249E}" type="presParOf" srcId="{C606D8E7-FEA8-AC4E-9C41-133C4EB5B1FA}" destId="{BB664324-FF4B-3C45-B3ED-ED41DEA862DB}" srcOrd="4" destOrd="0" presId="urn:microsoft.com/office/officeart/2005/8/layout/pList1"/>
    <dgm:cxn modelId="{B0D56A25-66F5-534D-BB82-5912CB4E353A}" type="presParOf" srcId="{BB664324-FF4B-3C45-B3ED-ED41DEA862DB}" destId="{6EC3C64F-BB31-9A42-8999-0E097C323816}" srcOrd="0" destOrd="0" presId="urn:microsoft.com/office/officeart/2005/8/layout/pList1"/>
    <dgm:cxn modelId="{3F1F5180-C6FB-F14A-92D9-50B0DC813E3C}" type="presParOf" srcId="{BB664324-FF4B-3C45-B3ED-ED41DEA862DB}" destId="{11B84D14-09CC-374E-8B9B-DF4090D897D0}" srcOrd="1" destOrd="0" presId="urn:microsoft.com/office/officeart/2005/8/layout/pList1"/>
    <dgm:cxn modelId="{01F49481-5F6F-0A4D-91B9-F3DCB0DD8BA9}" type="presParOf" srcId="{C606D8E7-FEA8-AC4E-9C41-133C4EB5B1FA}" destId="{190CD203-A703-D24F-A1AF-7DF5BAD63E6F}" srcOrd="5" destOrd="0" presId="urn:microsoft.com/office/officeart/2005/8/layout/pList1"/>
    <dgm:cxn modelId="{3269BBAE-1F89-F440-B762-F65E890E1D64}" type="presParOf" srcId="{C606D8E7-FEA8-AC4E-9C41-133C4EB5B1FA}" destId="{74F07944-D72D-3545-87D2-C3B96B038770}" srcOrd="6" destOrd="0" presId="urn:microsoft.com/office/officeart/2005/8/layout/pList1"/>
    <dgm:cxn modelId="{98AE46A1-D9A2-614B-9484-E4B1AF5F3023}" type="presParOf" srcId="{74F07944-D72D-3545-87D2-C3B96B038770}" destId="{24B35E56-2630-A442-AA4C-36DCAC2D560A}" srcOrd="0" destOrd="0" presId="urn:microsoft.com/office/officeart/2005/8/layout/pList1"/>
    <dgm:cxn modelId="{A3F8E263-69E7-374E-A347-F0068BF67411}" type="presParOf" srcId="{74F07944-D72D-3545-87D2-C3B96B038770}" destId="{4B6F73AA-9895-D140-8855-09971AF320B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FF771-A304-A04D-B411-86A545543C58}" type="doc">
      <dgm:prSet loTypeId="urn:microsoft.com/office/officeart/2008/layout/PictureAccentList" loCatId="" qsTypeId="urn:microsoft.com/office/officeart/2005/8/quickstyle/simple1" qsCatId="simple" csTypeId="urn:microsoft.com/office/officeart/2005/8/colors/accent3_2" csCatId="accent3" phldr="1"/>
      <dgm:spPr/>
      <dgm:t>
        <a:bodyPr/>
        <a:lstStyle/>
        <a:p>
          <a:endParaRPr lang="it-IT"/>
        </a:p>
      </dgm:t>
    </dgm:pt>
    <dgm:pt modelId="{4BB555AA-46E1-D94B-A192-D35EB60287C7}">
      <dgm:prSet phldrT="[Testo]" custT="1"/>
      <dgm:spPr/>
      <dgm:t>
        <a:bodyPr/>
        <a:lstStyle/>
        <a:p>
          <a:pPr algn="just"/>
          <a:r>
            <a:rPr lang="it-IT" sz="1200" dirty="0">
              <a:latin typeface="+mj-lt"/>
            </a:rPr>
            <a:t>Comprende i punti chiave di argomenti familiari che riguardano la scuola, il tempo libero ecc. Sa muoversi con disinvoltura in situazioni che possono verificarsi mentre viaggia nel paese in cui si parla la lingua. E’ in grado di produrre un testo semplice relativo ad argomenti che siano familiari o di interesse personale. E’ in grado di descrivere esperienze ed avvenimenti, sogni, speranze e ambizioni e spiegare brevemente le ragioni delle sue opinioni e dei suoi progetti.</a:t>
          </a:r>
        </a:p>
      </dgm:t>
    </dgm:pt>
    <dgm:pt modelId="{37ACA138-8C70-7C4A-9D09-1E673E160818}" type="parTrans" cxnId="{4C222D53-47D4-3D4D-AA1A-38D8A5060CDB}">
      <dgm:prSet/>
      <dgm:spPr/>
      <dgm:t>
        <a:bodyPr/>
        <a:lstStyle/>
        <a:p>
          <a:endParaRPr lang="it-IT"/>
        </a:p>
      </dgm:t>
    </dgm:pt>
    <dgm:pt modelId="{1E17FE68-7436-D448-A609-B995ABEFA8A5}" type="sibTrans" cxnId="{4C222D53-47D4-3D4D-AA1A-38D8A5060CDB}">
      <dgm:prSet/>
      <dgm:spPr/>
      <dgm:t>
        <a:bodyPr/>
        <a:lstStyle/>
        <a:p>
          <a:endParaRPr lang="it-IT"/>
        </a:p>
      </dgm:t>
    </dgm:pt>
    <dgm:pt modelId="{C10827F0-A20D-E54B-AA9A-DBEE6CE65549}">
      <dgm:prSet phldrT="[Testo]" custT="1"/>
      <dgm:spPr/>
      <dgm:t>
        <a:bodyPr/>
        <a:lstStyle/>
        <a:p>
          <a:pPr algn="just"/>
          <a:r>
            <a:rPr lang="it-IT" sz="1200" dirty="0">
              <a:latin typeface="+mj-lt"/>
            </a:rPr>
            <a:t>Comprende  frasi  ed  espressioni  usate  frequentemente  relative  ad  ambiti  di  immediata rilevanza (Es. informazioni personali di base e sulla propria famiglia, fare la spesa, la geografia locale, l’occupazione). Comunica in attività semplici e di routine che richiedono un semplice scambio di informazioni su argomenti familiari e comuni. Sa descrivere in termini semplici aspetti del suo background, dell’ambiente circostante sa esprimere bisogni immediati.</a:t>
          </a:r>
        </a:p>
      </dgm:t>
    </dgm:pt>
    <dgm:pt modelId="{D990F8B2-0DAB-594C-986C-FC8BB50497B6}" type="sibTrans" cxnId="{82D5DC69-2FE3-194E-BC3D-08AE3BC621BE}">
      <dgm:prSet/>
      <dgm:spPr/>
      <dgm:t>
        <a:bodyPr/>
        <a:lstStyle/>
        <a:p>
          <a:endParaRPr lang="it-IT"/>
        </a:p>
      </dgm:t>
    </dgm:pt>
    <dgm:pt modelId="{35574BAE-8A43-7C46-BEE4-7B1ACE1EEC5A}" type="parTrans" cxnId="{82D5DC69-2FE3-194E-BC3D-08AE3BC621BE}">
      <dgm:prSet/>
      <dgm:spPr/>
      <dgm:t>
        <a:bodyPr/>
        <a:lstStyle/>
        <a:p>
          <a:endParaRPr lang="it-IT"/>
        </a:p>
      </dgm:t>
    </dgm:pt>
    <dgm:pt modelId="{C57800EC-19EA-8846-A87B-5C7C5529E0BE}">
      <dgm:prSet phldrT="[Testo]"/>
      <dgm:spPr/>
      <dgm:t>
        <a:bodyPr/>
        <a:lstStyle/>
        <a:p>
          <a:r>
            <a:rPr lang="it-IT" dirty="0"/>
            <a:t>QCER</a:t>
          </a:r>
        </a:p>
      </dgm:t>
    </dgm:pt>
    <dgm:pt modelId="{B321F3D9-2A47-2642-90EF-EEBE2CF6F4FA}" type="sibTrans" cxnId="{9B859005-CBD3-3242-A968-4623D4D8B649}">
      <dgm:prSet/>
      <dgm:spPr/>
      <dgm:t>
        <a:bodyPr/>
        <a:lstStyle/>
        <a:p>
          <a:endParaRPr lang="it-IT"/>
        </a:p>
      </dgm:t>
    </dgm:pt>
    <dgm:pt modelId="{6A528E30-6EAD-2245-9D15-BFA065B633D8}" type="parTrans" cxnId="{9B859005-CBD3-3242-A968-4623D4D8B649}">
      <dgm:prSet/>
      <dgm:spPr/>
      <dgm:t>
        <a:bodyPr/>
        <a:lstStyle/>
        <a:p>
          <a:endParaRPr lang="it-IT"/>
        </a:p>
      </dgm:t>
    </dgm:pt>
    <dgm:pt modelId="{E6FB89CF-E87E-6243-A20A-44EFBB0802E2}" type="pres">
      <dgm:prSet presAssocID="{4BCFF771-A304-A04D-B411-86A545543C58}" presName="layout" presStyleCnt="0">
        <dgm:presLayoutVars>
          <dgm:chMax/>
          <dgm:chPref/>
          <dgm:dir/>
          <dgm:animOne val="branch"/>
          <dgm:animLvl val="lvl"/>
          <dgm:resizeHandles/>
        </dgm:presLayoutVars>
      </dgm:prSet>
      <dgm:spPr/>
    </dgm:pt>
    <dgm:pt modelId="{C447D14A-27C1-9A47-9981-C4076C871F5B}" type="pres">
      <dgm:prSet presAssocID="{C57800EC-19EA-8846-A87B-5C7C5529E0BE}" presName="root" presStyleCnt="0">
        <dgm:presLayoutVars>
          <dgm:chMax/>
          <dgm:chPref val="4"/>
        </dgm:presLayoutVars>
      </dgm:prSet>
      <dgm:spPr/>
    </dgm:pt>
    <dgm:pt modelId="{C16C96D9-24F7-7E43-A202-F2D696B350B9}" type="pres">
      <dgm:prSet presAssocID="{C57800EC-19EA-8846-A87B-5C7C5529E0BE}" presName="rootComposite" presStyleCnt="0">
        <dgm:presLayoutVars/>
      </dgm:prSet>
      <dgm:spPr/>
    </dgm:pt>
    <dgm:pt modelId="{8B74A6C5-610C-6746-A300-910B0650B9F3}" type="pres">
      <dgm:prSet presAssocID="{C57800EC-19EA-8846-A87B-5C7C5529E0BE}" presName="rootText" presStyleLbl="node0" presStyleIdx="0" presStyleCnt="1" custScaleY="71977" custLinFactNeighborX="0" custLinFactNeighborY="-9554">
        <dgm:presLayoutVars>
          <dgm:chMax/>
          <dgm:chPref val="4"/>
        </dgm:presLayoutVars>
      </dgm:prSet>
      <dgm:spPr/>
    </dgm:pt>
    <dgm:pt modelId="{D38E21EB-8756-7B4D-8B24-AFEFE7C85F47}" type="pres">
      <dgm:prSet presAssocID="{C57800EC-19EA-8846-A87B-5C7C5529E0BE}" presName="childShape" presStyleCnt="0">
        <dgm:presLayoutVars>
          <dgm:chMax val="0"/>
          <dgm:chPref val="0"/>
        </dgm:presLayoutVars>
      </dgm:prSet>
      <dgm:spPr/>
    </dgm:pt>
    <dgm:pt modelId="{AAF230DE-6371-9844-B392-CB34C6D4D27C}" type="pres">
      <dgm:prSet presAssocID="{C10827F0-A20D-E54B-AA9A-DBEE6CE65549}" presName="childComposite" presStyleCnt="0">
        <dgm:presLayoutVars>
          <dgm:chMax val="0"/>
          <dgm:chPref val="0"/>
        </dgm:presLayoutVars>
      </dgm:prSet>
      <dgm:spPr/>
    </dgm:pt>
    <dgm:pt modelId="{E14BBF9D-AE4D-9543-AD5D-C6373875FFD8}" type="pres">
      <dgm:prSet presAssocID="{C10827F0-A20D-E54B-AA9A-DBEE6CE65549}" presName="Image" presStyleLbl="node1" presStyleIdx="0" presStyleCnt="2" custLinFactNeighborX="-1518" custLinFactNeighborY="-2470"/>
      <dgm:spPr/>
    </dgm:pt>
    <dgm:pt modelId="{33380D10-6500-5645-9DE5-70CC6D60EFC1}" type="pres">
      <dgm:prSet presAssocID="{C10827F0-A20D-E54B-AA9A-DBEE6CE65549}" presName="childText" presStyleLbl="lnNode1" presStyleIdx="0" presStyleCnt="2" custScaleY="129799">
        <dgm:presLayoutVars>
          <dgm:chMax val="0"/>
          <dgm:chPref val="0"/>
          <dgm:bulletEnabled val="1"/>
        </dgm:presLayoutVars>
      </dgm:prSet>
      <dgm:spPr/>
    </dgm:pt>
    <dgm:pt modelId="{0A2E7336-5BC7-DB44-8080-F192E051BCF2}" type="pres">
      <dgm:prSet presAssocID="{4BB555AA-46E1-D94B-A192-D35EB60287C7}" presName="childComposite" presStyleCnt="0">
        <dgm:presLayoutVars>
          <dgm:chMax val="0"/>
          <dgm:chPref val="0"/>
        </dgm:presLayoutVars>
      </dgm:prSet>
      <dgm:spPr/>
    </dgm:pt>
    <dgm:pt modelId="{7EC5C7A2-E4A7-1449-9812-2DB82B4042D8}" type="pres">
      <dgm:prSet presAssocID="{4BB555AA-46E1-D94B-A192-D35EB60287C7}" presName="Image" presStyleLbl="node1" presStyleIdx="1" presStyleCnt="2"/>
      <dgm:spPr/>
    </dgm:pt>
    <dgm:pt modelId="{D3C4400D-3870-EF42-A3AC-8035D9DAB751}" type="pres">
      <dgm:prSet presAssocID="{4BB555AA-46E1-D94B-A192-D35EB60287C7}" presName="childText" presStyleLbl="lnNode1" presStyleIdx="1" presStyleCnt="2" custScaleY="145630">
        <dgm:presLayoutVars>
          <dgm:chMax val="0"/>
          <dgm:chPref val="0"/>
          <dgm:bulletEnabled val="1"/>
        </dgm:presLayoutVars>
      </dgm:prSet>
      <dgm:spPr/>
    </dgm:pt>
  </dgm:ptLst>
  <dgm:cxnLst>
    <dgm:cxn modelId="{9B859005-CBD3-3242-A968-4623D4D8B649}" srcId="{4BCFF771-A304-A04D-B411-86A545543C58}" destId="{C57800EC-19EA-8846-A87B-5C7C5529E0BE}" srcOrd="0" destOrd="0" parTransId="{6A528E30-6EAD-2245-9D15-BFA065B633D8}" sibTransId="{B321F3D9-2A47-2642-90EF-EEBE2CF6F4FA}"/>
    <dgm:cxn modelId="{4C222D53-47D4-3D4D-AA1A-38D8A5060CDB}" srcId="{C57800EC-19EA-8846-A87B-5C7C5529E0BE}" destId="{4BB555AA-46E1-D94B-A192-D35EB60287C7}" srcOrd="1" destOrd="0" parTransId="{37ACA138-8C70-7C4A-9D09-1E673E160818}" sibTransId="{1E17FE68-7436-D448-A609-B995ABEFA8A5}"/>
    <dgm:cxn modelId="{22CE6D69-FA8D-D34D-BF69-28BB858FE77F}" type="presOf" srcId="{4BB555AA-46E1-D94B-A192-D35EB60287C7}" destId="{D3C4400D-3870-EF42-A3AC-8035D9DAB751}" srcOrd="0" destOrd="0" presId="urn:microsoft.com/office/officeart/2008/layout/PictureAccentList"/>
    <dgm:cxn modelId="{82D5DC69-2FE3-194E-BC3D-08AE3BC621BE}" srcId="{C57800EC-19EA-8846-A87B-5C7C5529E0BE}" destId="{C10827F0-A20D-E54B-AA9A-DBEE6CE65549}" srcOrd="0" destOrd="0" parTransId="{35574BAE-8A43-7C46-BEE4-7B1ACE1EEC5A}" sibTransId="{D990F8B2-0DAB-594C-986C-FC8BB50497B6}"/>
    <dgm:cxn modelId="{DDF35B8A-2F34-474C-9238-11FA09C521DF}" type="presOf" srcId="{4BCFF771-A304-A04D-B411-86A545543C58}" destId="{E6FB89CF-E87E-6243-A20A-44EFBB0802E2}" srcOrd="0" destOrd="0" presId="urn:microsoft.com/office/officeart/2008/layout/PictureAccentList"/>
    <dgm:cxn modelId="{0488C7C5-E900-2F4D-BCC9-B9D63E5B14B1}" type="presOf" srcId="{C10827F0-A20D-E54B-AA9A-DBEE6CE65549}" destId="{33380D10-6500-5645-9DE5-70CC6D60EFC1}" srcOrd="0" destOrd="0" presId="urn:microsoft.com/office/officeart/2008/layout/PictureAccentList"/>
    <dgm:cxn modelId="{89EDF5C7-51A9-DD45-840A-60D68D3E8DC0}" type="presOf" srcId="{C57800EC-19EA-8846-A87B-5C7C5529E0BE}" destId="{8B74A6C5-610C-6746-A300-910B0650B9F3}" srcOrd="0" destOrd="0" presId="urn:microsoft.com/office/officeart/2008/layout/PictureAccentList"/>
    <dgm:cxn modelId="{3FAEBF27-D26E-DA40-82E0-11D89D9762BB}" type="presParOf" srcId="{E6FB89CF-E87E-6243-A20A-44EFBB0802E2}" destId="{C447D14A-27C1-9A47-9981-C4076C871F5B}" srcOrd="0" destOrd="0" presId="urn:microsoft.com/office/officeart/2008/layout/PictureAccentList"/>
    <dgm:cxn modelId="{6CF31112-A44C-CC46-9166-683F1BA01103}" type="presParOf" srcId="{C447D14A-27C1-9A47-9981-C4076C871F5B}" destId="{C16C96D9-24F7-7E43-A202-F2D696B350B9}" srcOrd="0" destOrd="0" presId="urn:microsoft.com/office/officeart/2008/layout/PictureAccentList"/>
    <dgm:cxn modelId="{E64253DF-818E-5A46-B4C0-1F0485AA10A7}" type="presParOf" srcId="{C16C96D9-24F7-7E43-A202-F2D696B350B9}" destId="{8B74A6C5-610C-6746-A300-910B0650B9F3}" srcOrd="0" destOrd="0" presId="urn:microsoft.com/office/officeart/2008/layout/PictureAccentList"/>
    <dgm:cxn modelId="{0C5E72FF-C6DD-7745-A398-AF677F8EB6C3}" type="presParOf" srcId="{C447D14A-27C1-9A47-9981-C4076C871F5B}" destId="{D38E21EB-8756-7B4D-8B24-AFEFE7C85F47}" srcOrd="1" destOrd="0" presId="urn:microsoft.com/office/officeart/2008/layout/PictureAccentList"/>
    <dgm:cxn modelId="{169FBCFA-1D34-4446-B73E-ED4D19CD6F77}" type="presParOf" srcId="{D38E21EB-8756-7B4D-8B24-AFEFE7C85F47}" destId="{AAF230DE-6371-9844-B392-CB34C6D4D27C}" srcOrd="0" destOrd="0" presId="urn:microsoft.com/office/officeart/2008/layout/PictureAccentList"/>
    <dgm:cxn modelId="{A5F6416A-E635-4E40-80C1-316B174C9F1F}" type="presParOf" srcId="{AAF230DE-6371-9844-B392-CB34C6D4D27C}" destId="{E14BBF9D-AE4D-9543-AD5D-C6373875FFD8}" srcOrd="0" destOrd="0" presId="urn:microsoft.com/office/officeart/2008/layout/PictureAccentList"/>
    <dgm:cxn modelId="{B2AD3EBA-4851-1C40-90AA-7B4E04013820}" type="presParOf" srcId="{AAF230DE-6371-9844-B392-CB34C6D4D27C}" destId="{33380D10-6500-5645-9DE5-70CC6D60EFC1}" srcOrd="1" destOrd="0" presId="urn:microsoft.com/office/officeart/2008/layout/PictureAccentList"/>
    <dgm:cxn modelId="{0A9D981F-15E2-294B-B5DB-5CCF3D621A63}" type="presParOf" srcId="{D38E21EB-8756-7B4D-8B24-AFEFE7C85F47}" destId="{0A2E7336-5BC7-DB44-8080-F192E051BCF2}" srcOrd="1" destOrd="0" presId="urn:microsoft.com/office/officeart/2008/layout/PictureAccentList"/>
    <dgm:cxn modelId="{84BF1F88-7750-5541-80B2-3AB7A13E3525}" type="presParOf" srcId="{0A2E7336-5BC7-DB44-8080-F192E051BCF2}" destId="{7EC5C7A2-E4A7-1449-9812-2DB82B4042D8}" srcOrd="0" destOrd="0" presId="urn:microsoft.com/office/officeart/2008/layout/PictureAccentList"/>
    <dgm:cxn modelId="{F03F704B-D5D3-2944-9D07-71F995DBDF81}" type="presParOf" srcId="{0A2E7336-5BC7-DB44-8080-F192E051BCF2}" destId="{D3C4400D-3870-EF42-A3AC-8035D9DAB75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CFF771-A304-A04D-B411-86A545543C58}" type="doc">
      <dgm:prSet loTypeId="urn:microsoft.com/office/officeart/2008/layout/PictureAccentList" loCatId="" qsTypeId="urn:microsoft.com/office/officeart/2005/8/quickstyle/simple1" qsCatId="simple" csTypeId="urn:microsoft.com/office/officeart/2005/8/colors/accent3_2" csCatId="accent3" phldr="1"/>
      <dgm:spPr/>
      <dgm:t>
        <a:bodyPr/>
        <a:lstStyle/>
        <a:p>
          <a:endParaRPr lang="it-IT"/>
        </a:p>
      </dgm:t>
    </dgm:pt>
    <dgm:pt modelId="{C10827F0-A20D-E54B-AA9A-DBEE6CE65549}">
      <dgm:prSet phldrT="[Testo]" custT="1"/>
      <dgm:spPr/>
      <dgm:t>
        <a:bodyPr/>
        <a:lstStyle/>
        <a:p>
          <a:pPr algn="just"/>
          <a:r>
            <a:rPr lang="it-IT" sz="1200" dirty="0">
              <a:latin typeface="+mj-lt"/>
            </a:rPr>
            <a:t>Comprende i punti chiave di argomenti familiari che riguardano la scuola, il tempo libero ecc. Sa muoversi con disinvoltura in situazioni che possono verificarsi mentre viaggia nel paese in cui si parla la lingua. E’ in grado di produrre un testo semplice relativo ad argomenti che siano familiari o di interesse personale. E’ in grado di descrivere esperienze ed avvenimenti, sogni, speranze e ambizioni e spiegare brevemente le ragioni delle sue opinioni e dei suoi progetti.</a:t>
          </a:r>
        </a:p>
      </dgm:t>
    </dgm:pt>
    <dgm:pt modelId="{D990F8B2-0DAB-594C-986C-FC8BB50497B6}" type="sibTrans" cxnId="{82D5DC69-2FE3-194E-BC3D-08AE3BC621BE}">
      <dgm:prSet/>
      <dgm:spPr/>
      <dgm:t>
        <a:bodyPr/>
        <a:lstStyle/>
        <a:p>
          <a:endParaRPr lang="it-IT"/>
        </a:p>
      </dgm:t>
    </dgm:pt>
    <dgm:pt modelId="{35574BAE-8A43-7C46-BEE4-7B1ACE1EEC5A}" type="parTrans" cxnId="{82D5DC69-2FE3-194E-BC3D-08AE3BC621BE}">
      <dgm:prSet/>
      <dgm:spPr/>
      <dgm:t>
        <a:bodyPr/>
        <a:lstStyle/>
        <a:p>
          <a:endParaRPr lang="it-IT"/>
        </a:p>
      </dgm:t>
    </dgm:pt>
    <dgm:pt modelId="{C57800EC-19EA-8846-A87B-5C7C5529E0BE}">
      <dgm:prSet phldrT="[Testo]"/>
      <dgm:spPr/>
      <dgm:t>
        <a:bodyPr/>
        <a:lstStyle/>
        <a:p>
          <a:r>
            <a:rPr lang="it-IT" dirty="0"/>
            <a:t>QCER</a:t>
          </a:r>
        </a:p>
      </dgm:t>
    </dgm:pt>
    <dgm:pt modelId="{B321F3D9-2A47-2642-90EF-EEBE2CF6F4FA}" type="sibTrans" cxnId="{9B859005-CBD3-3242-A968-4623D4D8B649}">
      <dgm:prSet/>
      <dgm:spPr/>
      <dgm:t>
        <a:bodyPr/>
        <a:lstStyle/>
        <a:p>
          <a:endParaRPr lang="it-IT"/>
        </a:p>
      </dgm:t>
    </dgm:pt>
    <dgm:pt modelId="{6A528E30-6EAD-2245-9D15-BFA065B633D8}" type="parTrans" cxnId="{9B859005-CBD3-3242-A968-4623D4D8B649}">
      <dgm:prSet/>
      <dgm:spPr/>
      <dgm:t>
        <a:bodyPr/>
        <a:lstStyle/>
        <a:p>
          <a:endParaRPr lang="it-IT"/>
        </a:p>
      </dgm:t>
    </dgm:pt>
    <dgm:pt modelId="{2A5FAFAB-D206-944A-AED1-3A9B8DF4D266}">
      <dgm:prSet custT="1"/>
      <dgm:spPr/>
      <dgm:t>
        <a:bodyPr/>
        <a:lstStyle/>
        <a:p>
          <a:pPr algn="just"/>
          <a:r>
            <a:rPr lang="it-IT" sz="1200" dirty="0">
              <a:latin typeface="+mj-lt"/>
            </a:rPr>
            <a:t>Comprende  le  idee  principali  di  testi  complessi  su  argomenti  sia  concreti  che  astratti, comprese le discussioni tecniche nel suo campo di specializzazione. E’ in grado di interagire con una certa scioltezza e spontaneità che rendono possibile un’interazione naturale con i parlanti nativi senza sforzo per l’interlocutore. Sa produrre un testo chiaro e dettagliato su un’ampia gamma di argomenti e spiegare un punto di vista su un argomento fornendo i pro e i contro delle varie opzioni.</a:t>
          </a:r>
        </a:p>
      </dgm:t>
    </dgm:pt>
    <dgm:pt modelId="{E5C25115-9CFB-2943-8417-0E3DB71024EC}" type="parTrans" cxnId="{11F91C2E-D178-4447-A561-EE4409B1D234}">
      <dgm:prSet/>
      <dgm:spPr/>
      <dgm:t>
        <a:bodyPr/>
        <a:lstStyle/>
        <a:p>
          <a:endParaRPr lang="it-IT"/>
        </a:p>
      </dgm:t>
    </dgm:pt>
    <dgm:pt modelId="{3FA81B14-F1C7-7D4C-85E7-3D77A4E78011}" type="sibTrans" cxnId="{11F91C2E-D178-4447-A561-EE4409B1D234}">
      <dgm:prSet/>
      <dgm:spPr/>
      <dgm:t>
        <a:bodyPr/>
        <a:lstStyle/>
        <a:p>
          <a:endParaRPr lang="it-IT"/>
        </a:p>
      </dgm:t>
    </dgm:pt>
    <dgm:pt modelId="{E6FB89CF-E87E-6243-A20A-44EFBB0802E2}" type="pres">
      <dgm:prSet presAssocID="{4BCFF771-A304-A04D-B411-86A545543C58}" presName="layout" presStyleCnt="0">
        <dgm:presLayoutVars>
          <dgm:chMax/>
          <dgm:chPref/>
          <dgm:dir/>
          <dgm:animOne val="branch"/>
          <dgm:animLvl val="lvl"/>
          <dgm:resizeHandles/>
        </dgm:presLayoutVars>
      </dgm:prSet>
      <dgm:spPr/>
    </dgm:pt>
    <dgm:pt modelId="{C447D14A-27C1-9A47-9981-C4076C871F5B}" type="pres">
      <dgm:prSet presAssocID="{C57800EC-19EA-8846-A87B-5C7C5529E0BE}" presName="root" presStyleCnt="0">
        <dgm:presLayoutVars>
          <dgm:chMax/>
          <dgm:chPref val="4"/>
        </dgm:presLayoutVars>
      </dgm:prSet>
      <dgm:spPr/>
    </dgm:pt>
    <dgm:pt modelId="{C16C96D9-24F7-7E43-A202-F2D696B350B9}" type="pres">
      <dgm:prSet presAssocID="{C57800EC-19EA-8846-A87B-5C7C5529E0BE}" presName="rootComposite" presStyleCnt="0">
        <dgm:presLayoutVars/>
      </dgm:prSet>
      <dgm:spPr/>
    </dgm:pt>
    <dgm:pt modelId="{8B74A6C5-610C-6746-A300-910B0650B9F3}" type="pres">
      <dgm:prSet presAssocID="{C57800EC-19EA-8846-A87B-5C7C5529E0BE}" presName="rootText" presStyleLbl="node0" presStyleIdx="0" presStyleCnt="1" custScaleY="51125" custLinFactNeighborX="-527" custLinFactNeighborY="-43183">
        <dgm:presLayoutVars>
          <dgm:chMax/>
          <dgm:chPref val="4"/>
        </dgm:presLayoutVars>
      </dgm:prSet>
      <dgm:spPr/>
    </dgm:pt>
    <dgm:pt modelId="{D38E21EB-8756-7B4D-8B24-AFEFE7C85F47}" type="pres">
      <dgm:prSet presAssocID="{C57800EC-19EA-8846-A87B-5C7C5529E0BE}" presName="childShape" presStyleCnt="0">
        <dgm:presLayoutVars>
          <dgm:chMax val="0"/>
          <dgm:chPref val="0"/>
        </dgm:presLayoutVars>
      </dgm:prSet>
      <dgm:spPr/>
    </dgm:pt>
    <dgm:pt modelId="{AAF230DE-6371-9844-B392-CB34C6D4D27C}" type="pres">
      <dgm:prSet presAssocID="{C10827F0-A20D-E54B-AA9A-DBEE6CE65549}" presName="childComposite" presStyleCnt="0">
        <dgm:presLayoutVars>
          <dgm:chMax val="0"/>
          <dgm:chPref val="0"/>
        </dgm:presLayoutVars>
      </dgm:prSet>
      <dgm:spPr/>
    </dgm:pt>
    <dgm:pt modelId="{E14BBF9D-AE4D-9543-AD5D-C6373875FFD8}" type="pres">
      <dgm:prSet presAssocID="{C10827F0-A20D-E54B-AA9A-DBEE6CE65549}" presName="Image" presStyleLbl="node1" presStyleIdx="0" presStyleCnt="2" custScaleY="137152" custLinFactNeighborX="2195" custLinFactNeighborY="-509"/>
      <dgm:spPr/>
    </dgm:pt>
    <dgm:pt modelId="{33380D10-6500-5645-9DE5-70CC6D60EFC1}" type="pres">
      <dgm:prSet presAssocID="{C10827F0-A20D-E54B-AA9A-DBEE6CE65549}" presName="childText" presStyleLbl="lnNode1" presStyleIdx="0" presStyleCnt="2" custScaleY="138835" custLinFactNeighborX="0" custLinFactNeighborY="-1740">
        <dgm:presLayoutVars>
          <dgm:chMax val="0"/>
          <dgm:chPref val="0"/>
          <dgm:bulletEnabled val="1"/>
        </dgm:presLayoutVars>
      </dgm:prSet>
      <dgm:spPr/>
    </dgm:pt>
    <dgm:pt modelId="{6D724B3C-D268-244C-AE6B-C9D19F0C1EDA}" type="pres">
      <dgm:prSet presAssocID="{2A5FAFAB-D206-944A-AED1-3A9B8DF4D266}" presName="childComposite" presStyleCnt="0">
        <dgm:presLayoutVars>
          <dgm:chMax val="0"/>
          <dgm:chPref val="0"/>
        </dgm:presLayoutVars>
      </dgm:prSet>
      <dgm:spPr/>
    </dgm:pt>
    <dgm:pt modelId="{04D0D698-DA9E-CC4C-A170-F2AFE2894F55}" type="pres">
      <dgm:prSet presAssocID="{2A5FAFAB-D206-944A-AED1-3A9B8DF4D266}" presName="Image" presStyleLbl="node1" presStyleIdx="1" presStyleCnt="2" custScaleY="173904"/>
      <dgm:spPr/>
    </dgm:pt>
    <dgm:pt modelId="{CF88950F-8A64-A140-9AE2-B203D4D9626B}" type="pres">
      <dgm:prSet presAssocID="{2A5FAFAB-D206-944A-AED1-3A9B8DF4D266}" presName="childText" presStyleLbl="lnNode1" presStyleIdx="1" presStyleCnt="2" custScaleY="170763">
        <dgm:presLayoutVars>
          <dgm:chMax val="0"/>
          <dgm:chPref val="0"/>
          <dgm:bulletEnabled val="1"/>
        </dgm:presLayoutVars>
      </dgm:prSet>
      <dgm:spPr/>
    </dgm:pt>
  </dgm:ptLst>
  <dgm:cxnLst>
    <dgm:cxn modelId="{9B859005-CBD3-3242-A968-4623D4D8B649}" srcId="{4BCFF771-A304-A04D-B411-86A545543C58}" destId="{C57800EC-19EA-8846-A87B-5C7C5529E0BE}" srcOrd="0" destOrd="0" parTransId="{6A528E30-6EAD-2245-9D15-BFA065B633D8}" sibTransId="{B321F3D9-2A47-2642-90EF-EEBE2CF6F4FA}"/>
    <dgm:cxn modelId="{11F91C2E-D178-4447-A561-EE4409B1D234}" srcId="{C57800EC-19EA-8846-A87B-5C7C5529E0BE}" destId="{2A5FAFAB-D206-944A-AED1-3A9B8DF4D266}" srcOrd="1" destOrd="0" parTransId="{E5C25115-9CFB-2943-8417-0E3DB71024EC}" sibTransId="{3FA81B14-F1C7-7D4C-85E7-3D77A4E78011}"/>
    <dgm:cxn modelId="{82D5DC69-2FE3-194E-BC3D-08AE3BC621BE}" srcId="{C57800EC-19EA-8846-A87B-5C7C5529E0BE}" destId="{C10827F0-A20D-E54B-AA9A-DBEE6CE65549}" srcOrd="0" destOrd="0" parTransId="{35574BAE-8A43-7C46-BEE4-7B1ACE1EEC5A}" sibTransId="{D990F8B2-0DAB-594C-986C-FC8BB50497B6}"/>
    <dgm:cxn modelId="{0D462489-46FC-604E-AEF2-C0FBE74898D8}" type="presOf" srcId="{2A5FAFAB-D206-944A-AED1-3A9B8DF4D266}" destId="{CF88950F-8A64-A140-9AE2-B203D4D9626B}" srcOrd="0" destOrd="0" presId="urn:microsoft.com/office/officeart/2008/layout/PictureAccentList"/>
    <dgm:cxn modelId="{DDF35B8A-2F34-474C-9238-11FA09C521DF}" type="presOf" srcId="{4BCFF771-A304-A04D-B411-86A545543C58}" destId="{E6FB89CF-E87E-6243-A20A-44EFBB0802E2}" srcOrd="0" destOrd="0" presId="urn:microsoft.com/office/officeart/2008/layout/PictureAccentList"/>
    <dgm:cxn modelId="{0488C7C5-E900-2F4D-BCC9-B9D63E5B14B1}" type="presOf" srcId="{C10827F0-A20D-E54B-AA9A-DBEE6CE65549}" destId="{33380D10-6500-5645-9DE5-70CC6D60EFC1}" srcOrd="0" destOrd="0" presId="urn:microsoft.com/office/officeart/2008/layout/PictureAccentList"/>
    <dgm:cxn modelId="{89EDF5C7-51A9-DD45-840A-60D68D3E8DC0}" type="presOf" srcId="{C57800EC-19EA-8846-A87B-5C7C5529E0BE}" destId="{8B74A6C5-610C-6746-A300-910B0650B9F3}" srcOrd="0" destOrd="0" presId="urn:microsoft.com/office/officeart/2008/layout/PictureAccentList"/>
    <dgm:cxn modelId="{3FAEBF27-D26E-DA40-82E0-11D89D9762BB}" type="presParOf" srcId="{E6FB89CF-E87E-6243-A20A-44EFBB0802E2}" destId="{C447D14A-27C1-9A47-9981-C4076C871F5B}" srcOrd="0" destOrd="0" presId="urn:microsoft.com/office/officeart/2008/layout/PictureAccentList"/>
    <dgm:cxn modelId="{6CF31112-A44C-CC46-9166-683F1BA01103}" type="presParOf" srcId="{C447D14A-27C1-9A47-9981-C4076C871F5B}" destId="{C16C96D9-24F7-7E43-A202-F2D696B350B9}" srcOrd="0" destOrd="0" presId="urn:microsoft.com/office/officeart/2008/layout/PictureAccentList"/>
    <dgm:cxn modelId="{E64253DF-818E-5A46-B4C0-1F0485AA10A7}" type="presParOf" srcId="{C16C96D9-24F7-7E43-A202-F2D696B350B9}" destId="{8B74A6C5-610C-6746-A300-910B0650B9F3}" srcOrd="0" destOrd="0" presId="urn:microsoft.com/office/officeart/2008/layout/PictureAccentList"/>
    <dgm:cxn modelId="{0C5E72FF-C6DD-7745-A398-AF677F8EB6C3}" type="presParOf" srcId="{C447D14A-27C1-9A47-9981-C4076C871F5B}" destId="{D38E21EB-8756-7B4D-8B24-AFEFE7C85F47}" srcOrd="1" destOrd="0" presId="urn:microsoft.com/office/officeart/2008/layout/PictureAccentList"/>
    <dgm:cxn modelId="{169FBCFA-1D34-4446-B73E-ED4D19CD6F77}" type="presParOf" srcId="{D38E21EB-8756-7B4D-8B24-AFEFE7C85F47}" destId="{AAF230DE-6371-9844-B392-CB34C6D4D27C}" srcOrd="0" destOrd="0" presId="urn:microsoft.com/office/officeart/2008/layout/PictureAccentList"/>
    <dgm:cxn modelId="{A5F6416A-E635-4E40-80C1-316B174C9F1F}" type="presParOf" srcId="{AAF230DE-6371-9844-B392-CB34C6D4D27C}" destId="{E14BBF9D-AE4D-9543-AD5D-C6373875FFD8}" srcOrd="0" destOrd="0" presId="urn:microsoft.com/office/officeart/2008/layout/PictureAccentList"/>
    <dgm:cxn modelId="{B2AD3EBA-4851-1C40-90AA-7B4E04013820}" type="presParOf" srcId="{AAF230DE-6371-9844-B392-CB34C6D4D27C}" destId="{33380D10-6500-5645-9DE5-70CC6D60EFC1}" srcOrd="1" destOrd="0" presId="urn:microsoft.com/office/officeart/2008/layout/PictureAccentList"/>
    <dgm:cxn modelId="{ED31C2E0-ADFD-8247-B301-03D0F7CBA997}" type="presParOf" srcId="{D38E21EB-8756-7B4D-8B24-AFEFE7C85F47}" destId="{6D724B3C-D268-244C-AE6B-C9D19F0C1EDA}" srcOrd="1" destOrd="0" presId="urn:microsoft.com/office/officeart/2008/layout/PictureAccentList"/>
    <dgm:cxn modelId="{9B4F9FB3-A70B-994F-8CB6-85FDFCD38FD9}" type="presParOf" srcId="{6D724B3C-D268-244C-AE6B-C9D19F0C1EDA}" destId="{04D0D698-DA9E-CC4C-A170-F2AFE2894F55}" srcOrd="0" destOrd="0" presId="urn:microsoft.com/office/officeart/2008/layout/PictureAccentList"/>
    <dgm:cxn modelId="{8EAF26B9-9B4F-C746-9E38-47EC05E41B2A}" type="presParOf" srcId="{6D724B3C-D268-244C-AE6B-C9D19F0C1EDA}" destId="{CF88950F-8A64-A140-9AE2-B203D4D9626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B2765-E1DF-3C43-ADAA-C096E2B76145}">
      <dsp:nvSpPr>
        <dsp:cNvPr id="0" name=""/>
        <dsp:cNvSpPr/>
      </dsp:nvSpPr>
      <dsp:spPr>
        <a:xfrm>
          <a:off x="0" y="568148"/>
          <a:ext cx="2777255" cy="1913529"/>
        </a:xfrm>
        <a:prstGeom prst="roundRect">
          <a:avLst/>
        </a:prstGeom>
        <a:solidFill>
          <a:schemeClr val="accent4"/>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6AD5770-2227-8F43-8F0D-424954E6E398}">
      <dsp:nvSpPr>
        <dsp:cNvPr id="0" name=""/>
        <dsp:cNvSpPr/>
      </dsp:nvSpPr>
      <dsp:spPr>
        <a:xfrm>
          <a:off x="5836" y="2901755"/>
          <a:ext cx="2777255" cy="103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it-IT" sz="4800" kern="1200" dirty="0"/>
        </a:p>
      </dsp:txBody>
      <dsp:txXfrm>
        <a:off x="5836" y="2901755"/>
        <a:ext cx="2777255" cy="1030361"/>
      </dsp:txXfrm>
    </dsp:sp>
    <dsp:sp modelId="{48BF4890-9BBA-EF4E-B7CD-A364F7EAB376}">
      <dsp:nvSpPr>
        <dsp:cNvPr id="0" name=""/>
        <dsp:cNvSpPr/>
      </dsp:nvSpPr>
      <dsp:spPr>
        <a:xfrm>
          <a:off x="3093233" y="573602"/>
          <a:ext cx="2777255" cy="1913529"/>
        </a:xfrm>
        <a:prstGeom prst="roundRect">
          <a:avLst/>
        </a:prstGeom>
        <a:solidFill>
          <a:schemeClr val="accent4"/>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6A9800-0D75-0D4C-83E1-5286DB4D09F3}">
      <dsp:nvSpPr>
        <dsp:cNvPr id="0" name=""/>
        <dsp:cNvSpPr/>
      </dsp:nvSpPr>
      <dsp:spPr>
        <a:xfrm>
          <a:off x="3060934" y="2901755"/>
          <a:ext cx="2777255" cy="103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it-IT" sz="4800" kern="1200" dirty="0"/>
        </a:p>
      </dsp:txBody>
      <dsp:txXfrm>
        <a:off x="3060934" y="2901755"/>
        <a:ext cx="2777255" cy="1030361"/>
      </dsp:txXfrm>
    </dsp:sp>
    <dsp:sp modelId="{6EC3C64F-BB31-9A42-8999-0E097C323816}">
      <dsp:nvSpPr>
        <dsp:cNvPr id="0" name=""/>
        <dsp:cNvSpPr/>
      </dsp:nvSpPr>
      <dsp:spPr>
        <a:xfrm>
          <a:off x="6128751" y="586403"/>
          <a:ext cx="2777255" cy="1913529"/>
        </a:xfrm>
        <a:prstGeom prst="roundRect">
          <a:avLst/>
        </a:prstGeom>
        <a:solidFill>
          <a:schemeClr val="accent4"/>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B84D14-09CC-374E-8B9B-DF4090D897D0}">
      <dsp:nvSpPr>
        <dsp:cNvPr id="0" name=""/>
        <dsp:cNvSpPr/>
      </dsp:nvSpPr>
      <dsp:spPr>
        <a:xfrm>
          <a:off x="6116032" y="2901755"/>
          <a:ext cx="2777255" cy="103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it-IT" sz="4800" kern="1200" dirty="0"/>
        </a:p>
      </dsp:txBody>
      <dsp:txXfrm>
        <a:off x="6116032" y="2901755"/>
        <a:ext cx="2777255" cy="1030361"/>
      </dsp:txXfrm>
    </dsp:sp>
    <dsp:sp modelId="{24B35E56-2630-A442-AA4C-36DCAC2D560A}">
      <dsp:nvSpPr>
        <dsp:cNvPr id="0" name=""/>
        <dsp:cNvSpPr/>
      </dsp:nvSpPr>
      <dsp:spPr>
        <a:xfrm>
          <a:off x="9176795" y="546640"/>
          <a:ext cx="2777255" cy="1913529"/>
        </a:xfrm>
        <a:prstGeom prst="roundRect">
          <a:avLst/>
        </a:prstGeom>
        <a:solidFill>
          <a:schemeClr val="accent4"/>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6F73AA-9895-D140-8855-09971AF320B4}">
      <dsp:nvSpPr>
        <dsp:cNvPr id="0" name=""/>
        <dsp:cNvSpPr/>
      </dsp:nvSpPr>
      <dsp:spPr>
        <a:xfrm>
          <a:off x="9171130" y="2901755"/>
          <a:ext cx="2777255" cy="103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0" numCol="1" spcCol="1270" anchor="t" anchorCtr="0">
          <a:noAutofit/>
        </a:bodyPr>
        <a:lstStyle/>
        <a:p>
          <a:pPr marL="0" lvl="0" indent="0" algn="ctr" defTabSz="2133600">
            <a:lnSpc>
              <a:spcPct val="90000"/>
            </a:lnSpc>
            <a:spcBef>
              <a:spcPct val="0"/>
            </a:spcBef>
            <a:spcAft>
              <a:spcPct val="35000"/>
            </a:spcAft>
            <a:buNone/>
          </a:pPr>
          <a:endParaRPr lang="it-IT" sz="4800" kern="1200" dirty="0"/>
        </a:p>
      </dsp:txBody>
      <dsp:txXfrm>
        <a:off x="9171130" y="2901755"/>
        <a:ext cx="2777255" cy="1030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4A6C5-610C-6746-A300-910B0650B9F3}">
      <dsp:nvSpPr>
        <dsp:cNvPr id="0" name=""/>
        <dsp:cNvSpPr/>
      </dsp:nvSpPr>
      <dsp:spPr>
        <a:xfrm>
          <a:off x="0" y="18829"/>
          <a:ext cx="6834067" cy="777563"/>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it-IT" sz="4300" kern="1200" dirty="0"/>
            <a:t>QCER</a:t>
          </a:r>
        </a:p>
      </dsp:txBody>
      <dsp:txXfrm>
        <a:off x="22774" y="41603"/>
        <a:ext cx="6788519" cy="732015"/>
      </dsp:txXfrm>
    </dsp:sp>
    <dsp:sp modelId="{E14BBF9D-AE4D-9543-AD5D-C6373875FFD8}">
      <dsp:nvSpPr>
        <dsp:cNvPr id="0" name=""/>
        <dsp:cNvSpPr/>
      </dsp:nvSpPr>
      <dsp:spPr>
        <a:xfrm>
          <a:off x="0" y="1228332"/>
          <a:ext cx="1080294" cy="1080294"/>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80D10-6500-5645-9DE5-70CC6D60EFC1}">
      <dsp:nvSpPr>
        <dsp:cNvPr id="0" name=""/>
        <dsp:cNvSpPr/>
      </dsp:nvSpPr>
      <dsp:spPr>
        <a:xfrm>
          <a:off x="1145112" y="1094057"/>
          <a:ext cx="5688954" cy="1402211"/>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it-IT" sz="1200" kern="1200" dirty="0">
              <a:latin typeface="+mj-lt"/>
            </a:rPr>
            <a:t>Comprende  frasi  ed  espressioni  usate  frequentemente  relative  ad  ambiti  di  immediata rilevanza (Es. informazioni personali di base e sulla propria famiglia, fare la spesa, la geografia locale, l’occupazione). Comunica in attività semplici e di routine che richiedono un semplice scambio di informazioni su argomenti familiari e comuni. Sa descrivere in termini semplici aspetti del suo background, dell’ambiente circostante sa esprimere bisogni immediati.</a:t>
          </a:r>
        </a:p>
      </dsp:txBody>
      <dsp:txXfrm>
        <a:off x="1213575" y="1162520"/>
        <a:ext cx="5552028" cy="1265285"/>
      </dsp:txXfrm>
    </dsp:sp>
    <dsp:sp modelId="{7EC5C7A2-E4A7-1449-9812-2DB82B4042D8}">
      <dsp:nvSpPr>
        <dsp:cNvPr id="0" name=""/>
        <dsp:cNvSpPr/>
      </dsp:nvSpPr>
      <dsp:spPr>
        <a:xfrm>
          <a:off x="0" y="2872373"/>
          <a:ext cx="1080294" cy="1080294"/>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4400D-3870-EF42-A3AC-8035D9DAB751}">
      <dsp:nvSpPr>
        <dsp:cNvPr id="0" name=""/>
        <dsp:cNvSpPr/>
      </dsp:nvSpPr>
      <dsp:spPr>
        <a:xfrm>
          <a:off x="1145112" y="2625904"/>
          <a:ext cx="5688954" cy="1573232"/>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it-IT" sz="1200" kern="1200" dirty="0">
              <a:latin typeface="+mj-lt"/>
            </a:rPr>
            <a:t>Comprende i punti chiave di argomenti familiari che riguardano la scuola, il tempo libero ecc. Sa muoversi con disinvoltura in situazioni che possono verificarsi mentre viaggia nel paese in cui si parla la lingua. E’ in grado di produrre un testo semplice relativo ad argomenti che siano familiari o di interesse personale. E’ in grado di descrivere esperienze ed avvenimenti, sogni, speranze e ambizioni e spiegare brevemente le ragioni delle sue opinioni e dei suoi progetti.</a:t>
          </a:r>
        </a:p>
      </dsp:txBody>
      <dsp:txXfrm>
        <a:off x="1221925" y="2702717"/>
        <a:ext cx="5535328" cy="1419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4A6C5-610C-6746-A300-910B0650B9F3}">
      <dsp:nvSpPr>
        <dsp:cNvPr id="0" name=""/>
        <dsp:cNvSpPr/>
      </dsp:nvSpPr>
      <dsp:spPr>
        <a:xfrm>
          <a:off x="0" y="0"/>
          <a:ext cx="6575364" cy="57795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it-IT" sz="3200" kern="1200" dirty="0"/>
            <a:t>QCER</a:t>
          </a:r>
        </a:p>
      </dsp:txBody>
      <dsp:txXfrm>
        <a:off x="16928" y="16928"/>
        <a:ext cx="6541508" cy="544095"/>
      </dsp:txXfrm>
    </dsp:sp>
    <dsp:sp modelId="{E14BBF9D-AE4D-9543-AD5D-C6373875FFD8}">
      <dsp:nvSpPr>
        <dsp:cNvPr id="0" name=""/>
        <dsp:cNvSpPr/>
      </dsp:nvSpPr>
      <dsp:spPr>
        <a:xfrm>
          <a:off x="24813" y="824634"/>
          <a:ext cx="1130467" cy="1550459"/>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80D10-6500-5645-9DE5-70CC6D60EFC1}">
      <dsp:nvSpPr>
        <dsp:cNvPr id="0" name=""/>
        <dsp:cNvSpPr/>
      </dsp:nvSpPr>
      <dsp:spPr>
        <a:xfrm>
          <a:off x="1198296" y="801205"/>
          <a:ext cx="5377067" cy="1569485"/>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it-IT" sz="1200" kern="1200" dirty="0">
              <a:latin typeface="+mj-lt"/>
            </a:rPr>
            <a:t>Comprende i punti chiave di argomenti familiari che riguardano la scuola, il tempo libero ecc. Sa muoversi con disinvoltura in situazioni che possono verificarsi mentre viaggia nel paese in cui si parla la lingua. E’ in grado di produrre un testo semplice relativo ad argomenti che siano familiari o di interesse personale. E’ in grado di descrivere esperienze ed avvenimenti, sogni, speranze e ambizioni e spiegare brevemente le ragioni delle sue opinioni e dei suoi progetti.</a:t>
          </a:r>
        </a:p>
      </dsp:txBody>
      <dsp:txXfrm>
        <a:off x="1274926" y="877835"/>
        <a:ext cx="5223807" cy="1416225"/>
      </dsp:txXfrm>
    </dsp:sp>
    <dsp:sp modelId="{04D0D698-DA9E-CC4C-A170-F2AFE2894F55}">
      <dsp:nvSpPr>
        <dsp:cNvPr id="0" name=""/>
        <dsp:cNvSpPr/>
      </dsp:nvSpPr>
      <dsp:spPr>
        <a:xfrm>
          <a:off x="0" y="2516503"/>
          <a:ext cx="1130467" cy="1965929"/>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8950F-8A64-A140-9AE2-B203D4D9626B}">
      <dsp:nvSpPr>
        <dsp:cNvPr id="0" name=""/>
        <dsp:cNvSpPr/>
      </dsp:nvSpPr>
      <dsp:spPr>
        <a:xfrm>
          <a:off x="1198296" y="2534257"/>
          <a:ext cx="5377067" cy="1930421"/>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it-IT" sz="1200" kern="1200" dirty="0">
              <a:latin typeface="+mj-lt"/>
            </a:rPr>
            <a:t>Comprende  le  idee  principali  di  testi  complessi  su  argomenti  sia  concreti  che  astratti, comprese le discussioni tecniche nel suo campo di specializzazione. E’ in grado di interagire con una certa scioltezza e spontaneità che rendono possibile un’interazione naturale con i parlanti nativi senza sforzo per l’interlocutore. Sa produrre un testo chiaro e dettagliato su un’ampia gamma di argomenti e spiegare un punto di vista su un argomento fornendo i pro e i contro delle varie opzioni.</a:t>
          </a:r>
        </a:p>
      </dsp:txBody>
      <dsp:txXfrm>
        <a:off x="1292548" y="2628509"/>
        <a:ext cx="5188563" cy="174191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A289D-97EC-234C-A83A-A792D0BBEAC6}" type="datetimeFigureOut">
              <a:rPr lang="it-IT" smtClean="0"/>
              <a:t>15/02/22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0244F-0DA9-3C46-9492-9DBB92946E44}" type="slidenum">
              <a:rPr lang="it-IT" smtClean="0"/>
              <a:t>‹N›</a:t>
            </a:fld>
            <a:endParaRPr lang="it-IT"/>
          </a:p>
        </p:txBody>
      </p:sp>
    </p:spTree>
    <p:extLst>
      <p:ext uri="{BB962C8B-B14F-4D97-AF65-F5344CB8AC3E}">
        <p14:creationId xmlns:p14="http://schemas.microsoft.com/office/powerpoint/2010/main" val="262300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2/15/22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93338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19758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2/15/22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2754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2/15/22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349636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2/15/22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40193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10926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19123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01416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8205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2/15/22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238486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2/15/22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54908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2/15/22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453448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microsoft.com/office/2017/06/relationships/model3d" Target="../media/model3d1.glb"/></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FB3BBD74-6DE2-4D6B-A185-B2957C96BCF1}"/>
              </a:ext>
            </a:extLst>
          </p:cNvPr>
          <p:cNvPicPr>
            <a:picLocks noChangeAspect="1"/>
          </p:cNvPicPr>
          <p:nvPr/>
        </p:nvPicPr>
        <p:blipFill rotWithShape="1">
          <a:blip r:embed="rId3"/>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169F6DC9-EBDA-6545-9F84-B03E021948D8}"/>
              </a:ext>
            </a:extLst>
          </p:cNvPr>
          <p:cNvSpPr>
            <a:spLocks noGrp="1"/>
          </p:cNvSpPr>
          <p:nvPr>
            <p:ph type="ctrTitle"/>
          </p:nvPr>
        </p:nvSpPr>
        <p:spPr>
          <a:xfrm>
            <a:off x="7889065" y="2324906"/>
            <a:ext cx="3403426" cy="1588698"/>
          </a:xfrm>
        </p:spPr>
        <p:txBody>
          <a:bodyPr>
            <a:normAutofit/>
          </a:bodyPr>
          <a:lstStyle/>
          <a:p>
            <a:r>
              <a:rPr lang="it-IT" sz="2400" dirty="0">
                <a:solidFill>
                  <a:schemeClr val="tx1"/>
                </a:solidFill>
                <a:latin typeface="Univers Condensed" panose="020B0506020202050204" pitchFamily="34" charset="0"/>
              </a:rPr>
              <a:t>Programmazione del dipartimento di lingue straniere</a:t>
            </a:r>
          </a:p>
        </p:txBody>
      </p:sp>
      <p:sp>
        <p:nvSpPr>
          <p:cNvPr id="3" name="Sottotitolo 2">
            <a:extLst>
              <a:ext uri="{FF2B5EF4-FFF2-40B4-BE49-F238E27FC236}">
                <a16:creationId xmlns:a16="http://schemas.microsoft.com/office/drawing/2014/main" id="{7E877974-486F-694D-80C4-960C189ABC0B}"/>
              </a:ext>
            </a:extLst>
          </p:cNvPr>
          <p:cNvSpPr>
            <a:spLocks noGrp="1"/>
          </p:cNvSpPr>
          <p:nvPr>
            <p:ph type="subTitle" idx="1"/>
          </p:nvPr>
        </p:nvSpPr>
        <p:spPr>
          <a:xfrm>
            <a:off x="7889065" y="3945249"/>
            <a:ext cx="3403426" cy="738820"/>
          </a:xfrm>
        </p:spPr>
        <p:txBody>
          <a:bodyPr>
            <a:normAutofit/>
          </a:bodyPr>
          <a:lstStyle/>
          <a:p>
            <a:r>
              <a:rPr lang="it-IT" sz="2000" cap="none" dirty="0" err="1">
                <a:solidFill>
                  <a:schemeClr val="tx1"/>
                </a:solidFill>
                <a:latin typeface="Univers Condensed" panose="020B0506020202050204" pitchFamily="34" charset="0"/>
              </a:rPr>
              <a:t>a.s.</a:t>
            </a:r>
            <a:r>
              <a:rPr lang="it-IT" sz="2000" cap="none" dirty="0">
                <a:solidFill>
                  <a:schemeClr val="tx1"/>
                </a:solidFill>
                <a:latin typeface="Univers Condensed" panose="020B0506020202050204" pitchFamily="34" charset="0"/>
              </a:rPr>
              <a:t> 2021-2022</a:t>
            </a:r>
          </a:p>
        </p:txBody>
      </p:sp>
      <mc:AlternateContent xmlns:mc="http://schemas.openxmlformats.org/markup-compatibility/2006">
        <mc:Choice xmlns:am3d="http://schemas.microsoft.com/office/drawing/2017/model3d" Requires="am3d">
          <p:graphicFrame>
            <p:nvGraphicFramePr>
              <p:cNvPr id="5" name="Modello 3D 4" descr="Aereo">
                <a:extLst>
                  <a:ext uri="{FF2B5EF4-FFF2-40B4-BE49-F238E27FC236}">
                    <a16:creationId xmlns:a16="http://schemas.microsoft.com/office/drawing/2014/main" id="{04F142E1-8C7F-324F-9309-AF7D1BAFD68D}"/>
                  </a:ext>
                </a:extLst>
              </p:cNvPr>
              <p:cNvGraphicFramePr>
                <a:graphicFrameLocks noChangeAspect="1"/>
              </p:cNvGraphicFramePr>
              <p:nvPr>
                <p:extLst>
                  <p:ext uri="{D42A27DB-BD31-4B8C-83A1-F6EECF244321}">
                    <p14:modId xmlns:p14="http://schemas.microsoft.com/office/powerpoint/2010/main" val="1985367665"/>
                  </p:ext>
                </p:extLst>
              </p:nvPr>
            </p:nvGraphicFramePr>
            <p:xfrm>
              <a:off x="1342427" y="712056"/>
              <a:ext cx="2298626" cy="1612849"/>
            </p:xfrm>
            <a:graphic>
              <a:graphicData uri="http://schemas.microsoft.com/office/drawing/2017/model3d">
                <am3d:model3d r:embed="rId4">
                  <am3d:spPr>
                    <a:xfrm>
                      <a:off x="0" y="0"/>
                      <a:ext cx="2298626" cy="1612849"/>
                    </a:xfrm>
                    <a:prstGeom prst="rect">
                      <a:avLst/>
                    </a:prstGeom>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1314101" ay="1749622" az="664986"/>
                    <am3d:postTrans dx="0" dy="0" dz="0"/>
                  </am3d:trans>
                  <am3d:raster rName="Office3DRenderer" rVer="16.0.8326">
                    <am3d:blip r:embed="rId5"/>
                  </am3d:raster>
                  <am3d:objViewport viewportSz="374637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Modello 3D 4" descr="Aereo">
                <a:extLst>
                  <a:ext uri="{FF2B5EF4-FFF2-40B4-BE49-F238E27FC236}">
                    <a16:creationId xmlns:a16="http://schemas.microsoft.com/office/drawing/2014/main" id="{04F142E1-8C7F-324F-9309-AF7D1BAFD68D}"/>
                  </a:ext>
                </a:extLst>
              </p:cNvPr>
              <p:cNvPicPr>
                <a:picLocks noGrp="1" noRot="1" noChangeAspect="1" noMove="1" noResize="1" noEditPoints="1" noAdjustHandles="1" noChangeArrowheads="1" noChangeShapeType="1" noCrop="1"/>
              </p:cNvPicPr>
              <p:nvPr/>
            </p:nvPicPr>
            <p:blipFill>
              <a:blip r:embed="rId5"/>
              <a:stretch>
                <a:fillRect/>
              </a:stretch>
            </p:blipFill>
            <p:spPr>
              <a:xfrm>
                <a:off x="1342427" y="712056"/>
                <a:ext cx="2298626" cy="1612849"/>
              </a:xfrm>
              <a:prstGeom prst="rect">
                <a:avLst/>
              </a:prstGeom>
            </p:spPr>
          </p:pic>
        </mc:Fallback>
      </mc:AlternateContent>
    </p:spTree>
    <p:custDataLst>
      <p:tags r:id="rId1"/>
    </p:custDataLst>
    <p:extLst>
      <p:ext uri="{BB962C8B-B14F-4D97-AF65-F5344CB8AC3E}">
        <p14:creationId xmlns:p14="http://schemas.microsoft.com/office/powerpoint/2010/main" val="320010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3893153" cy="5156642"/>
          </a:xfrm>
        </p:spPr>
        <p:txBody>
          <a:bodyPr anchor="ctr">
            <a:normAutofit/>
          </a:bodyPr>
          <a:lstStyle/>
          <a:p>
            <a:r>
              <a:rPr lang="it-IT" sz="2800" dirty="0">
                <a:solidFill>
                  <a:schemeClr val="tx1"/>
                </a:solidFill>
                <a:latin typeface="Univers Condensed" panose="020B0506020202050204" pitchFamily="34" charset="0"/>
              </a:rPr>
              <a:t>Evidenze, </a:t>
            </a:r>
            <a:br>
              <a:rPr lang="it-IT" sz="2800" dirty="0">
                <a:solidFill>
                  <a:schemeClr val="tx1"/>
                </a:solidFill>
                <a:latin typeface="Univers Condensed" panose="020B0506020202050204" pitchFamily="34" charset="0"/>
              </a:rPr>
            </a:br>
            <a:r>
              <a:rPr lang="it-IT" sz="2800" dirty="0">
                <a:solidFill>
                  <a:schemeClr val="tx1"/>
                </a:solidFill>
                <a:latin typeface="Univers Condensed" panose="020B0506020202050204" pitchFamily="34" charset="0"/>
              </a:rPr>
              <a:t>indicatori, </a:t>
            </a:r>
            <a:br>
              <a:rPr lang="it-IT" sz="2800" dirty="0">
                <a:solidFill>
                  <a:schemeClr val="tx1"/>
                </a:solidFill>
                <a:latin typeface="Univers Condensed" panose="020B0506020202050204" pitchFamily="34" charset="0"/>
              </a:rPr>
            </a:br>
            <a:r>
              <a:rPr lang="it-IT" sz="2800" dirty="0">
                <a:solidFill>
                  <a:schemeClr val="tx1"/>
                </a:solidFill>
                <a:latin typeface="Univers Condensed" panose="020B0506020202050204" pitchFamily="34" charset="0"/>
              </a:rPr>
              <a:t>livelli di valutazione</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0" y="1349406"/>
            <a:ext cx="6755353" cy="5415378"/>
          </a:xfrm>
        </p:spPr>
        <p:txBody>
          <a:bodyPr>
            <a:noAutofit/>
          </a:bodyPr>
          <a:lstStyle/>
          <a:p>
            <a:pPr marL="0" indent="0" algn="just">
              <a:buNone/>
            </a:pPr>
            <a:r>
              <a:rPr lang="it-IT" sz="1200" dirty="0">
                <a:solidFill>
                  <a:schemeClr val="tx1"/>
                </a:solidFill>
                <a:latin typeface="+mj-lt"/>
              </a:rPr>
              <a:t>Le evidenze del raggiungimento degli obiettivi posti, in riferimento alle conoscenze, abilità e competenze saranno raccolte attraverso una gamma di prove che includono: </a:t>
            </a:r>
          </a:p>
          <a:p>
            <a:pPr marL="0" indent="0" algn="just">
              <a:buNone/>
            </a:pPr>
            <a:endParaRPr lang="it-IT" sz="1200" dirty="0">
              <a:solidFill>
                <a:schemeClr val="tx1"/>
              </a:solidFill>
              <a:latin typeface="+mj-lt"/>
            </a:endParaRPr>
          </a:p>
          <a:p>
            <a:pPr marL="342900" lvl="0" indent="-342900" algn="just">
              <a:buFont typeface="Wingdings" pitchFamily="2" charset="2"/>
              <a:buChar char="§"/>
            </a:pPr>
            <a:r>
              <a:rPr lang="it-IT" sz="1200" dirty="0">
                <a:solidFill>
                  <a:schemeClr val="tx1"/>
                </a:solidFill>
                <a:latin typeface="+mj-lt"/>
              </a:rPr>
              <a:t>attività di comprensione di testi orali e scritti inerenti a tematiche di interesse sia personale sia scolastico (attualità, musica, ambito letterario, artistico) </a:t>
            </a:r>
          </a:p>
          <a:p>
            <a:pPr marL="342900" lvl="0" indent="-342900" algn="just">
              <a:buFont typeface="Wingdings" pitchFamily="2" charset="2"/>
              <a:buChar char="§"/>
            </a:pPr>
            <a:r>
              <a:rPr lang="it-IT" sz="1200" dirty="0">
                <a:solidFill>
                  <a:schemeClr val="tx1"/>
                </a:solidFill>
                <a:latin typeface="+mj-lt"/>
              </a:rPr>
              <a:t>attività di produzione di testi orali, scritti e multimediali per riferire fatti, descrivere situazioni, argomentare e sostenere opinioni (stesure di lettere, composizione di profili personali, creare contenuti personali ecc.) </a:t>
            </a:r>
          </a:p>
          <a:p>
            <a:pPr marL="342900" lvl="0" indent="-342900" algn="just">
              <a:buFont typeface="Wingdings" pitchFamily="2" charset="2"/>
              <a:buChar char="§"/>
            </a:pPr>
            <a:r>
              <a:rPr lang="it-IT" sz="1200" dirty="0">
                <a:solidFill>
                  <a:schemeClr val="tx1"/>
                </a:solidFill>
                <a:latin typeface="+mj-lt"/>
              </a:rPr>
              <a:t>attività di interazione nella lingua straniera in maniera adeguata sia agli interlocutori sia al contesto (dialoghi, interviste, richieste ecc.) </a:t>
            </a:r>
          </a:p>
          <a:p>
            <a:pPr marL="342900" lvl="0" indent="-342900" algn="just">
              <a:buFont typeface="Wingdings" pitchFamily="2" charset="2"/>
              <a:buChar char="§"/>
            </a:pPr>
            <a:r>
              <a:rPr lang="it-IT" sz="1200" dirty="0">
                <a:solidFill>
                  <a:schemeClr val="tx1"/>
                </a:solidFill>
                <a:latin typeface="+mj-lt"/>
              </a:rPr>
              <a:t>attività di completamento di testi con lacune, a scelta multipla, vero/falso, trasformazione, quiz atti a saggiare il controllo di strutture e lessico (primo biennio)</a:t>
            </a:r>
          </a:p>
          <a:p>
            <a:pPr marL="342900" lvl="0" indent="-342900" algn="just">
              <a:buFont typeface="Wingdings" pitchFamily="2" charset="2"/>
              <a:buChar char="§"/>
            </a:pPr>
            <a:r>
              <a:rPr lang="it-IT" sz="1200" dirty="0">
                <a:solidFill>
                  <a:schemeClr val="tx1"/>
                </a:solidFill>
                <a:latin typeface="+mj-lt"/>
              </a:rPr>
              <a:t>attività di analisi e interpretazione di aspetti relativi alla cultura britannica e tedesca, con attenzione a tematiche comuni a più discipline (secondo biennio e, per la lingua inglese, quinto anno) </a:t>
            </a:r>
          </a:p>
          <a:p>
            <a:pPr marL="0" lvl="0" indent="0" algn="just">
              <a:buNone/>
            </a:pPr>
            <a:endParaRPr lang="it-IT" sz="1200" dirty="0">
              <a:solidFill>
                <a:schemeClr val="tx1"/>
              </a:solidFill>
              <a:latin typeface="+mj-lt"/>
            </a:endParaRPr>
          </a:p>
          <a:p>
            <a:pPr marL="800100" lvl="1" indent="-342900">
              <a:buFont typeface="Wingdings" pitchFamily="2" charset="2"/>
              <a:buChar char="§"/>
            </a:pPr>
            <a:endParaRPr lang="it-IT" sz="1200" dirty="0">
              <a:solidFill>
                <a:schemeClr val="tx1"/>
              </a:solidFill>
              <a:latin typeface="+mj-lt"/>
            </a:endParaRPr>
          </a:p>
        </p:txBody>
      </p:sp>
    </p:spTree>
    <p:custDataLst>
      <p:tags r:id="rId1"/>
    </p:custDataLst>
    <p:extLst>
      <p:ext uri="{BB962C8B-B14F-4D97-AF65-F5344CB8AC3E}">
        <p14:creationId xmlns:p14="http://schemas.microsoft.com/office/powerpoint/2010/main" val="232147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3893153" cy="5156642"/>
          </a:xfrm>
        </p:spPr>
        <p:txBody>
          <a:bodyPr anchor="ctr">
            <a:normAutofit/>
          </a:bodyPr>
          <a:lstStyle/>
          <a:p>
            <a:r>
              <a:rPr lang="it-IT" sz="2800" dirty="0">
                <a:solidFill>
                  <a:schemeClr val="tx1"/>
                </a:solidFill>
                <a:latin typeface="Univers Condensed" panose="020B0506020202050204" pitchFamily="34" charset="0"/>
              </a:rPr>
              <a:t>Strategie ed esperienze da attivare NEI C.D.C.</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0" y="807868"/>
            <a:ext cx="6755353" cy="5956916"/>
          </a:xfrm>
        </p:spPr>
        <p:txBody>
          <a:bodyPr>
            <a:noAutofit/>
          </a:bodyPr>
          <a:lstStyle/>
          <a:p>
            <a:pPr algn="just"/>
            <a:r>
              <a:rPr lang="it-IT" sz="1200" dirty="0">
                <a:solidFill>
                  <a:schemeClr val="tx1"/>
                </a:solidFill>
                <a:latin typeface="+mj-lt"/>
              </a:rPr>
              <a:t>Lavoro collegiale condiviso sull’area metodologica (long-life learning)</a:t>
            </a:r>
          </a:p>
          <a:p>
            <a:pPr algn="just"/>
            <a:r>
              <a:rPr lang="it-IT" sz="1200" dirty="0">
                <a:solidFill>
                  <a:schemeClr val="tx1"/>
                </a:solidFill>
                <a:latin typeface="+mj-lt"/>
              </a:rPr>
              <a:t>Concordare uso di terminologie comuni all’interno dell’area linguistico-comunicativa specialmente per quanto concerne la riflessione meta-linguistica</a:t>
            </a:r>
          </a:p>
          <a:p>
            <a:pPr algn="just"/>
            <a:r>
              <a:rPr lang="it-IT" sz="1200" dirty="0">
                <a:solidFill>
                  <a:schemeClr val="tx1"/>
                </a:solidFill>
                <a:latin typeface="+mj-lt"/>
              </a:rPr>
              <a:t>Utilizzare, laddove possibile, strumenti di lavoro comuni (multimedialità, TIC, LIM ecc.)</a:t>
            </a:r>
          </a:p>
          <a:p>
            <a:pPr algn="just"/>
            <a:r>
              <a:rPr lang="it-IT" sz="1200" dirty="0">
                <a:solidFill>
                  <a:schemeClr val="tx1"/>
                </a:solidFill>
                <a:latin typeface="+mj-lt"/>
              </a:rPr>
              <a:t>Concordare, per quanto possibile, indicazioni di lavoro e consegne omogenee all’interno dello stesso Consiglio di Classe e in particolare in riferimento a stesure di testi e loro tipologia, strategie di lettura, suggerimenti di approfondimenti ecc.</a:t>
            </a:r>
          </a:p>
          <a:p>
            <a:pPr algn="just"/>
            <a:r>
              <a:rPr lang="it-IT" sz="1200" dirty="0">
                <a:solidFill>
                  <a:schemeClr val="tx1"/>
                </a:solidFill>
                <a:latin typeface="+mj-lt"/>
              </a:rPr>
              <a:t>Individuare argomenti/tematiche comuni per stabilire confronti organici tra diverse fonti culturali e sollecitare lo spirito critico basato sul vaglio delle informazioni.</a:t>
            </a:r>
          </a:p>
          <a:p>
            <a:pPr algn="just"/>
            <a:r>
              <a:rPr lang="it-IT" sz="1200" dirty="0">
                <a:solidFill>
                  <a:schemeClr val="tx1"/>
                </a:solidFill>
                <a:latin typeface="+mj-lt"/>
              </a:rPr>
              <a:t>Mantenere un costante contatto con lo sviluppo del programma di materie appartenenti alla stessa area per sollecitare collegamenti e confronti </a:t>
            </a:r>
          </a:p>
          <a:p>
            <a:pPr algn="just"/>
            <a:r>
              <a:rPr lang="it-IT" sz="1200" cap="none" dirty="0">
                <a:solidFill>
                  <a:schemeClr val="tx1"/>
                </a:solidFill>
                <a:latin typeface="+mj-lt"/>
              </a:rPr>
              <a:t>Condividere elenchi di letture suggerite agli studenti onde evitare ripetizioni.</a:t>
            </a:r>
          </a:p>
          <a:p>
            <a:pPr algn="just"/>
            <a:r>
              <a:rPr lang="it-IT" sz="1200" cap="none" dirty="0">
                <a:solidFill>
                  <a:schemeClr val="tx1"/>
                </a:solidFill>
                <a:latin typeface="+mj-lt"/>
              </a:rPr>
              <a:t>Procedere a verifica interdisciplinare alla conclusione di percorsi articolati su più discipline per consentire agli studenti di esprimere quanto appreso in un’ottica unitaria.</a:t>
            </a:r>
          </a:p>
          <a:p>
            <a:pPr algn="just"/>
            <a:r>
              <a:rPr lang="it-IT" sz="1200" cap="none" dirty="0">
                <a:solidFill>
                  <a:schemeClr val="tx1"/>
                </a:solidFill>
                <a:latin typeface="+mj-lt"/>
              </a:rPr>
              <a:t>Concordare strategie condivise di recupero/potenziamento rendendo possibile la frequenza di corsi anche pomeridiani.</a:t>
            </a:r>
          </a:p>
          <a:p>
            <a:pPr lvl="0" algn="just"/>
            <a:endParaRPr lang="it-IT" sz="1200" dirty="0">
              <a:solidFill>
                <a:schemeClr val="tx1"/>
              </a:solidFill>
              <a:latin typeface="+mj-lt"/>
            </a:endParaRPr>
          </a:p>
          <a:p>
            <a:pPr marL="0" lvl="0" indent="0" algn="just">
              <a:buNone/>
            </a:pPr>
            <a:endParaRPr lang="it-IT" sz="1200" dirty="0">
              <a:solidFill>
                <a:schemeClr val="tx1"/>
              </a:solidFill>
              <a:latin typeface="+mj-lt"/>
            </a:endParaRPr>
          </a:p>
          <a:p>
            <a:pPr marL="800100" lvl="1" indent="-342900">
              <a:buFont typeface="Wingdings" pitchFamily="2" charset="2"/>
              <a:buChar char="§"/>
            </a:pPr>
            <a:endParaRPr lang="it-IT" sz="1200" dirty="0">
              <a:latin typeface="+mj-lt"/>
            </a:endParaRPr>
          </a:p>
        </p:txBody>
      </p:sp>
    </p:spTree>
    <p:custDataLst>
      <p:tags r:id="rId1"/>
    </p:custDataLst>
    <p:extLst>
      <p:ext uri="{BB962C8B-B14F-4D97-AF65-F5344CB8AC3E}">
        <p14:creationId xmlns:p14="http://schemas.microsoft.com/office/powerpoint/2010/main" val="3334038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3893153" cy="5156642"/>
          </a:xfrm>
        </p:spPr>
        <p:txBody>
          <a:bodyPr anchor="ctr">
            <a:normAutofit/>
          </a:bodyPr>
          <a:lstStyle/>
          <a:p>
            <a:r>
              <a:rPr lang="it-IT" sz="2800" dirty="0">
                <a:solidFill>
                  <a:schemeClr val="tx1"/>
                </a:solidFill>
                <a:latin typeface="Univers Condensed" panose="020B0506020202050204" pitchFamily="34" charset="0"/>
              </a:rPr>
              <a:t>Percorsi integrati PER REALIZZARE U.D.A</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0" y="807868"/>
            <a:ext cx="6755353" cy="5956916"/>
          </a:xfrm>
        </p:spPr>
        <p:txBody>
          <a:bodyPr>
            <a:noAutofit/>
          </a:bodyPr>
          <a:lstStyle/>
          <a:p>
            <a:pPr marL="0" indent="0" algn="just">
              <a:buNone/>
            </a:pPr>
            <a:r>
              <a:rPr lang="it-IT" sz="1200" dirty="0">
                <a:solidFill>
                  <a:schemeClr val="tx1"/>
                </a:solidFill>
                <a:latin typeface="+mj-lt"/>
              </a:rPr>
              <a:t>Considerando che i percorsi integrati dovranno essere coniugati all’interno delle specifiche realtà dei singoli consigli di classe e soprattutto dovrebbero fare perno attorno a interessi e modalità di lavoro in sintonia con gli studenti, il Dipartimento di Lingue Straniere ritiene di non poter formulare ipotesi di percorsi aprioristiche e che prescindano dall’analisi concreta dell’ambiente in cui si opera. </a:t>
            </a:r>
          </a:p>
          <a:p>
            <a:pPr marL="0" indent="0" algn="just">
              <a:buNone/>
            </a:pPr>
            <a:r>
              <a:rPr lang="it-IT" sz="1200" dirty="0">
                <a:solidFill>
                  <a:schemeClr val="tx1"/>
                </a:solidFill>
                <a:latin typeface="+mj-lt"/>
              </a:rPr>
              <a:t>Il Dipartimento di Lingue Straniere, inoltre, nel desiderio di offrire un fattivo contributo al Profilo Educativo del Liceo, mette a disposizione la sua propria specifica modalità di lavoro e sottolinea la disponibilità al confronto con altre discipline per costruire assieme unità di apprendimento integrate, in modo tale che possano essere valorizzati  i metodi e anche i contenuti della lingua e cultura straniera non più vista come puro strumento di comunicazione, ovvero un codice utile a veicolare contenuti che appartengono ad altre discipline  ma sia essa stessa espressione di contenuti suoi propri.</a:t>
            </a:r>
          </a:p>
          <a:p>
            <a:pPr marL="0" indent="0" algn="just">
              <a:buNone/>
            </a:pPr>
            <a:r>
              <a:rPr lang="it-IT" sz="1200" cap="none" dirty="0">
                <a:solidFill>
                  <a:schemeClr val="tx1"/>
                </a:solidFill>
                <a:latin typeface="+mj-lt"/>
              </a:rPr>
              <a:t>In ottemperanza  alla nota MIUR (prot. 4969 del 25.7.2014) relativa all'avvio dell'insegnamento di discipline non linguistiche (DNL) in lingua straniera secondo la metodologia CLIL, nel quinto anno si svilupperanno progetti/UDA interdisciplinari in lingua straniera/con il coinvolgimento della lingua straniera (</a:t>
            </a:r>
            <a:r>
              <a:rPr lang="it-IT" sz="1200" cap="none" dirty="0" err="1">
                <a:solidFill>
                  <a:schemeClr val="tx1"/>
                </a:solidFill>
                <a:latin typeface="+mj-lt"/>
              </a:rPr>
              <a:t>cfr</a:t>
            </a:r>
            <a:r>
              <a:rPr lang="it-IT" sz="1200" cap="none" dirty="0">
                <a:solidFill>
                  <a:schemeClr val="tx1"/>
                </a:solidFill>
                <a:latin typeface="+mj-lt"/>
              </a:rPr>
              <a:t> punto 4.1 della succitata nota).</a:t>
            </a:r>
            <a:endParaRPr lang="it-IT" sz="1200" dirty="0">
              <a:solidFill>
                <a:schemeClr val="tx1"/>
              </a:solidFill>
              <a:latin typeface="+mj-lt"/>
            </a:endParaRPr>
          </a:p>
          <a:p>
            <a:pPr lvl="0" algn="just"/>
            <a:endParaRPr lang="it-IT" sz="1200" dirty="0">
              <a:solidFill>
                <a:schemeClr val="tx1"/>
              </a:solidFill>
              <a:latin typeface="+mj-lt"/>
            </a:endParaRPr>
          </a:p>
          <a:p>
            <a:pPr marL="0" lvl="0" indent="0" algn="just">
              <a:buNone/>
            </a:pPr>
            <a:endParaRPr lang="it-IT" sz="1200" dirty="0">
              <a:solidFill>
                <a:schemeClr val="tx1"/>
              </a:solidFill>
              <a:latin typeface="+mj-lt"/>
            </a:endParaRPr>
          </a:p>
          <a:p>
            <a:pPr marL="800100" lvl="1" indent="-342900" algn="just">
              <a:buFont typeface="Wingdings" pitchFamily="2" charset="2"/>
              <a:buChar char="§"/>
            </a:pPr>
            <a:endParaRPr lang="it-IT" sz="1200" dirty="0">
              <a:solidFill>
                <a:schemeClr val="tx1"/>
              </a:solidFill>
              <a:latin typeface="+mj-lt"/>
            </a:endParaRPr>
          </a:p>
        </p:txBody>
      </p:sp>
    </p:spTree>
    <p:custDataLst>
      <p:tags r:id="rId1"/>
    </p:custDataLst>
    <p:extLst>
      <p:ext uri="{BB962C8B-B14F-4D97-AF65-F5344CB8AC3E}">
        <p14:creationId xmlns:p14="http://schemas.microsoft.com/office/powerpoint/2010/main" val="3076286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3893153" cy="5156642"/>
          </a:xfrm>
        </p:spPr>
        <p:txBody>
          <a:bodyPr anchor="ctr">
            <a:normAutofit/>
          </a:bodyPr>
          <a:lstStyle/>
          <a:p>
            <a:r>
              <a:rPr lang="it-IT" sz="2800" dirty="0">
                <a:latin typeface="Univers Condensed" panose="020B0506020202050204" pitchFamily="34" charset="0"/>
              </a:rPr>
              <a:t>Strumenti </a:t>
            </a:r>
            <a:br>
              <a:rPr lang="it-IT" sz="2800" dirty="0">
                <a:latin typeface="Univers Condensed" panose="020B0506020202050204" pitchFamily="34" charset="0"/>
              </a:rPr>
            </a:br>
            <a:r>
              <a:rPr lang="it-IT" sz="2800" dirty="0">
                <a:latin typeface="Univers Condensed" panose="020B0506020202050204" pitchFamily="34" charset="0"/>
              </a:rPr>
              <a:t>di valutazione</a:t>
            </a:r>
            <a:endParaRPr lang="it-IT" sz="2800" dirty="0">
              <a:solidFill>
                <a:schemeClr val="tx1"/>
              </a:solidFill>
              <a:latin typeface="Univers Condensed" panose="020B0506020202050204" pitchFamily="34" charset="0"/>
            </a:endParaRP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0" y="1455938"/>
            <a:ext cx="6755353" cy="5566298"/>
          </a:xfrm>
        </p:spPr>
        <p:txBody>
          <a:bodyPr>
            <a:noAutofit/>
          </a:bodyPr>
          <a:lstStyle/>
          <a:p>
            <a:pPr marL="0" indent="0" algn="just">
              <a:buNone/>
            </a:pPr>
            <a:r>
              <a:rPr lang="it-IT" sz="1200" dirty="0">
                <a:latin typeface="+mj-lt"/>
              </a:rPr>
              <a:t>La valutazione sarà continua ed effettuata attraverso prove individuali e collettive per misurare di volta in volta la competenza comunicativa nel suo insieme o le abilità isolate o integrate (capacità espressiva, varietà lessicale, correttezza morfosintattica, impiego adeguato dei registri linguistici), al fine del miglioramento</a:t>
            </a:r>
            <a:r>
              <a:rPr lang="it-IT" sz="1200" i="1" dirty="0">
                <a:latin typeface="+mj-lt"/>
              </a:rPr>
              <a:t> </a:t>
            </a:r>
            <a:r>
              <a:rPr lang="it-IT" sz="1200" dirty="0">
                <a:latin typeface="+mj-lt"/>
              </a:rPr>
              <a:t>del processo di apprendimento che va garantito allo studente con ritmi più funzionali alla mutata erogazione della didattica, conseguente all’emergenza sanitaria da Covid19.</a:t>
            </a:r>
          </a:p>
          <a:p>
            <a:pPr marL="0" indent="0" algn="just">
              <a:buNone/>
            </a:pPr>
            <a:r>
              <a:rPr lang="it-IT" sz="1200" dirty="0">
                <a:latin typeface="+mj-lt"/>
              </a:rPr>
              <a:t>La valutazione, tuttavia, non si esaurisce con la misurazione. Lo studente viene considerato nella sua complessità tenendo conto anche: </a:t>
            </a:r>
          </a:p>
          <a:p>
            <a:pPr algn="just"/>
            <a:r>
              <a:rPr lang="it-IT" sz="1200" dirty="0">
                <a:latin typeface="+mj-lt"/>
              </a:rPr>
              <a:t>delle conoscenze acquisite, sia di tipo informativo che di tipo concettuale e del loro grado di interiorizzazione e rielaborazione</a:t>
            </a:r>
          </a:p>
          <a:p>
            <a:pPr algn="just"/>
            <a:r>
              <a:rPr lang="it-IT" sz="1200" dirty="0">
                <a:latin typeface="+mj-lt"/>
              </a:rPr>
              <a:t>delle capacità espressive </a:t>
            </a:r>
          </a:p>
          <a:p>
            <a:pPr algn="just"/>
            <a:r>
              <a:rPr lang="it-IT" sz="1200" dirty="0">
                <a:latin typeface="+mj-lt"/>
              </a:rPr>
              <a:t>delle capacità operative raggiunte, di carattere intellettuale e pratico (ricerche, approfondimenti, operatività comunicativa ecc.)</a:t>
            </a:r>
          </a:p>
          <a:p>
            <a:pPr algn="just"/>
            <a:r>
              <a:rPr lang="it-IT" sz="1200" dirty="0">
                <a:latin typeface="+mj-lt"/>
              </a:rPr>
              <a:t>dell'interesse e della serietà che si evince anche dalle consegne puntuali dei compiti assegnati </a:t>
            </a:r>
          </a:p>
          <a:p>
            <a:pPr algn="just"/>
            <a:r>
              <a:rPr lang="it-IT" sz="1200" dirty="0">
                <a:latin typeface="+mj-lt"/>
              </a:rPr>
              <a:t>dell'impegno, dell’interazione e della partecipazione </a:t>
            </a:r>
          </a:p>
          <a:p>
            <a:pPr algn="just"/>
            <a:r>
              <a:rPr lang="it-IT" sz="1200" dirty="0">
                <a:latin typeface="+mj-lt"/>
              </a:rPr>
              <a:t>delle intuizioni, dagli interventi, dei contributi personali</a:t>
            </a:r>
          </a:p>
          <a:p>
            <a:pPr algn="just"/>
            <a:r>
              <a:rPr lang="it-IT" sz="1200" dirty="0">
                <a:latin typeface="+mj-lt"/>
              </a:rPr>
              <a:t>dei progressi compiuti fra il livello di partenza e il livello di arrivo </a:t>
            </a:r>
          </a:p>
          <a:p>
            <a:pPr algn="just"/>
            <a:r>
              <a:rPr lang="it-IT" sz="1200" dirty="0">
                <a:latin typeface="+mj-lt"/>
              </a:rPr>
              <a:t>del vissuto ambientale, personale e scolastico </a:t>
            </a:r>
          </a:p>
          <a:p>
            <a:pPr lvl="0" algn="just">
              <a:buFont typeface="Wingdings" pitchFamily="2" charset="2"/>
              <a:buChar char="§"/>
            </a:pPr>
            <a:endParaRPr lang="it-IT" sz="1200" dirty="0">
              <a:latin typeface="+mj-lt"/>
            </a:endParaRPr>
          </a:p>
          <a:p>
            <a:pPr lvl="0" algn="just"/>
            <a:endParaRPr lang="it-IT" sz="1200" dirty="0">
              <a:solidFill>
                <a:schemeClr val="tx1"/>
              </a:solidFill>
              <a:latin typeface="+mj-lt"/>
            </a:endParaRPr>
          </a:p>
          <a:p>
            <a:pPr marL="0" lvl="0" indent="0" algn="just">
              <a:buNone/>
            </a:pPr>
            <a:endParaRPr lang="it-IT" sz="1200" dirty="0">
              <a:solidFill>
                <a:schemeClr val="tx1"/>
              </a:solidFill>
              <a:latin typeface="+mj-lt"/>
            </a:endParaRPr>
          </a:p>
          <a:p>
            <a:pPr marL="800100" lvl="1" indent="-342900" algn="just">
              <a:buFont typeface="Wingdings" pitchFamily="2" charset="2"/>
              <a:buChar char="§"/>
            </a:pPr>
            <a:endParaRPr lang="it-IT" sz="1200" dirty="0">
              <a:latin typeface="+mj-lt"/>
            </a:endParaRPr>
          </a:p>
        </p:txBody>
      </p:sp>
    </p:spTree>
    <p:custDataLst>
      <p:tags r:id="rId1"/>
    </p:custDataLst>
    <p:extLst>
      <p:ext uri="{BB962C8B-B14F-4D97-AF65-F5344CB8AC3E}">
        <p14:creationId xmlns:p14="http://schemas.microsoft.com/office/powerpoint/2010/main" val="1874010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3893153" cy="5156642"/>
          </a:xfrm>
        </p:spPr>
        <p:txBody>
          <a:bodyPr anchor="ctr">
            <a:normAutofit/>
          </a:bodyPr>
          <a:lstStyle/>
          <a:p>
            <a:r>
              <a:rPr lang="it-IT" sz="2800" dirty="0">
                <a:solidFill>
                  <a:schemeClr val="tx1"/>
                </a:solidFill>
                <a:latin typeface="Univers Condensed" panose="020B0506020202050204" pitchFamily="34" charset="0"/>
              </a:rPr>
              <a:t>Materiali di studio, modalità di interazione,</a:t>
            </a:r>
            <a:br>
              <a:rPr lang="it-IT" sz="2800" dirty="0">
                <a:solidFill>
                  <a:schemeClr val="tx1"/>
                </a:solidFill>
                <a:latin typeface="Univers Condensed" panose="020B0506020202050204" pitchFamily="34" charset="0"/>
              </a:rPr>
            </a:br>
            <a:r>
              <a:rPr lang="it-IT" sz="2800" dirty="0">
                <a:solidFill>
                  <a:schemeClr val="tx1"/>
                </a:solidFill>
                <a:latin typeface="Univers Condensed" panose="020B0506020202050204" pitchFamily="34" charset="0"/>
              </a:rPr>
              <a:t>strumenti</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0" y="1384916"/>
            <a:ext cx="6755353" cy="4935984"/>
          </a:xfrm>
        </p:spPr>
        <p:txBody>
          <a:bodyPr>
            <a:noAutofit/>
          </a:bodyPr>
          <a:lstStyle/>
          <a:p>
            <a:pPr algn="just"/>
            <a:r>
              <a:rPr lang="it-IT" sz="1200" dirty="0">
                <a:solidFill>
                  <a:schemeClr val="tx1"/>
                </a:solidFill>
                <a:latin typeface="+mj-lt"/>
              </a:rPr>
              <a:t>I materiali di studio che verranno proposti, in alternanza o integrazione del libro di testo cartaceo, saranno, ad es. il formato digitale del libro di testo, schede, materiali prodotti dall’insegnate attraverso applicazioni didattiche (learning </a:t>
            </a:r>
            <a:r>
              <a:rPr lang="it-IT" sz="1200" dirty="0" err="1">
                <a:solidFill>
                  <a:schemeClr val="tx1"/>
                </a:solidFill>
                <a:latin typeface="+mj-lt"/>
              </a:rPr>
              <a:t>objects</a:t>
            </a:r>
            <a:r>
              <a:rPr lang="it-IT" sz="1200" dirty="0">
                <a:solidFill>
                  <a:schemeClr val="tx1"/>
                </a:solidFill>
                <a:latin typeface="+mj-lt"/>
              </a:rPr>
              <a:t>), visione di filmati, documentari, lezioni registrate dalla RAI, YouTube, Treccani ecc.</a:t>
            </a:r>
          </a:p>
          <a:p>
            <a:pPr algn="just"/>
            <a:r>
              <a:rPr lang="it-IT" sz="1200" dirty="0">
                <a:solidFill>
                  <a:schemeClr val="tx1"/>
                </a:solidFill>
                <a:latin typeface="+mj-lt"/>
              </a:rPr>
              <a:t>A seconda dell’orario previsto per ciascun docente e del variare dalla modalità in presenza a quella a distanza sincrona e asincrona, l’interazione con gli studenti a sua volta si adatterà e potrà avvalersi di piattaforme, strumenti e canali di comunicazione concordati a livello d’Istituto, assumendo la forma di videolezione, somministrazione di task da discutere poi alla presenza dell’intero gruppo classe, registrazioni audio, chat ecc.</a:t>
            </a:r>
          </a:p>
          <a:p>
            <a:pPr algn="just"/>
            <a:r>
              <a:rPr lang="it-IT" sz="1200" dirty="0">
                <a:solidFill>
                  <a:schemeClr val="tx1"/>
                </a:solidFill>
                <a:latin typeface="+mj-lt"/>
              </a:rPr>
              <a:t>Strumento cardine rimarrà naturalmente il registro elettronico, completo delle funzioni Agenda, Aula Virtuale e Didattica.</a:t>
            </a:r>
          </a:p>
          <a:p>
            <a:pPr marL="0" lvl="0" indent="0">
              <a:buNone/>
            </a:pPr>
            <a:endParaRPr lang="it-IT" sz="1200" dirty="0">
              <a:latin typeface="+mj-lt"/>
            </a:endParaRPr>
          </a:p>
          <a:p>
            <a:pPr lvl="0" algn="just"/>
            <a:endParaRPr lang="it-IT" sz="1200" dirty="0">
              <a:solidFill>
                <a:schemeClr val="tx1"/>
              </a:solidFill>
              <a:latin typeface="+mj-lt"/>
            </a:endParaRPr>
          </a:p>
          <a:p>
            <a:pPr marL="0" lvl="0" indent="0" algn="just">
              <a:buNone/>
            </a:pPr>
            <a:endParaRPr lang="it-IT" sz="1200" dirty="0">
              <a:solidFill>
                <a:schemeClr val="tx1"/>
              </a:solidFill>
              <a:latin typeface="+mj-lt"/>
            </a:endParaRPr>
          </a:p>
          <a:p>
            <a:pPr marL="800100" lvl="1" indent="-342900">
              <a:buFont typeface="Wingdings" pitchFamily="2" charset="2"/>
              <a:buChar char="§"/>
            </a:pPr>
            <a:endParaRPr lang="it-IT" sz="1200" dirty="0">
              <a:latin typeface="+mj-lt"/>
            </a:endParaRPr>
          </a:p>
        </p:txBody>
      </p:sp>
    </p:spTree>
    <p:custDataLst>
      <p:tags r:id="rId1"/>
    </p:custDataLst>
    <p:extLst>
      <p:ext uri="{BB962C8B-B14F-4D97-AF65-F5344CB8AC3E}">
        <p14:creationId xmlns:p14="http://schemas.microsoft.com/office/powerpoint/2010/main" val="1163651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4076152" cy="5156642"/>
          </a:xfrm>
        </p:spPr>
        <p:txBody>
          <a:bodyPr anchor="ctr">
            <a:normAutofit/>
          </a:bodyPr>
          <a:lstStyle/>
          <a:p>
            <a:r>
              <a:rPr lang="it-IT" sz="2800" dirty="0">
                <a:solidFill>
                  <a:schemeClr val="tx1"/>
                </a:solidFill>
                <a:latin typeface="Univers Condensed" panose="020B0506020202050204" pitchFamily="34" charset="0"/>
              </a:rPr>
              <a:t>Azioni DEL</a:t>
            </a:r>
            <a:br>
              <a:rPr lang="it-IT" sz="2800" dirty="0">
                <a:solidFill>
                  <a:schemeClr val="tx1"/>
                </a:solidFill>
                <a:latin typeface="Univers Condensed" panose="020B0506020202050204" pitchFamily="34" charset="0"/>
              </a:rPr>
            </a:br>
            <a:r>
              <a:rPr lang="it-IT" sz="2800" dirty="0">
                <a:solidFill>
                  <a:schemeClr val="tx1"/>
                </a:solidFill>
                <a:latin typeface="Univers Condensed" panose="020B0506020202050204" pitchFamily="34" charset="0"/>
              </a:rPr>
              <a:t>dipartimento</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5001500" y="981994"/>
            <a:ext cx="6914499" cy="7427606"/>
          </a:xfrm>
        </p:spPr>
        <p:txBody>
          <a:bodyPr>
            <a:noAutofit/>
          </a:bodyPr>
          <a:lstStyle/>
          <a:p>
            <a:pPr marL="0" indent="0">
              <a:buNone/>
            </a:pPr>
            <a:r>
              <a:rPr lang="it-IT" sz="1200" b="1" dirty="0">
                <a:solidFill>
                  <a:schemeClr val="tx1"/>
                </a:solidFill>
                <a:latin typeface="+mj-lt"/>
              </a:rPr>
              <a:t>PRIMO BIENNIO</a:t>
            </a:r>
          </a:p>
          <a:p>
            <a:r>
              <a:rPr lang="it-IT" sz="1200" dirty="0">
                <a:solidFill>
                  <a:schemeClr val="tx1"/>
                </a:solidFill>
                <a:latin typeface="+mj-lt"/>
              </a:rPr>
              <a:t>Proposte di aggiornamento anche individuali,  in presenza o via </a:t>
            </a:r>
            <a:r>
              <a:rPr lang="it-IT" sz="1200" dirty="0" err="1">
                <a:solidFill>
                  <a:schemeClr val="tx1"/>
                </a:solidFill>
                <a:latin typeface="+mj-lt"/>
              </a:rPr>
              <a:t>webinar</a:t>
            </a:r>
            <a:r>
              <a:rPr lang="it-IT" sz="1200" dirty="0">
                <a:solidFill>
                  <a:schemeClr val="tx1"/>
                </a:solidFill>
                <a:latin typeface="+mj-lt"/>
              </a:rPr>
              <a:t>,  di volta in volta offerte dal Liceo, enti formatori, associazioni, case editrici, </a:t>
            </a:r>
            <a:r>
              <a:rPr lang="it-IT" sz="1200" dirty="0" err="1">
                <a:solidFill>
                  <a:schemeClr val="tx1"/>
                </a:solidFill>
                <a:latin typeface="+mj-lt"/>
              </a:rPr>
              <a:t>Miur</a:t>
            </a:r>
            <a:r>
              <a:rPr lang="it-IT" sz="1200" dirty="0">
                <a:solidFill>
                  <a:schemeClr val="tx1"/>
                </a:solidFill>
                <a:latin typeface="+mj-lt"/>
              </a:rPr>
              <a:t>, istituti universitari etc. su contenuti inerenti la glottodidattica, l’insegnamento in generale o ad essi afferenti. </a:t>
            </a:r>
          </a:p>
          <a:p>
            <a:r>
              <a:rPr lang="it-IT" sz="1200" dirty="0">
                <a:solidFill>
                  <a:schemeClr val="tx1"/>
                </a:solidFill>
                <a:latin typeface="+mj-lt"/>
              </a:rPr>
              <a:t>Proposta di divulgazione all’interno del Liceo del programma delle Nazioni Unite “The </a:t>
            </a:r>
            <a:r>
              <a:rPr lang="it-IT" sz="1200" dirty="0" err="1">
                <a:solidFill>
                  <a:schemeClr val="tx1"/>
                </a:solidFill>
                <a:latin typeface="+mj-lt"/>
              </a:rPr>
              <a:t>Sustainable</a:t>
            </a:r>
            <a:r>
              <a:rPr lang="it-IT" sz="1200" dirty="0">
                <a:solidFill>
                  <a:schemeClr val="tx1"/>
                </a:solidFill>
                <a:latin typeface="+mj-lt"/>
              </a:rPr>
              <a:t> Development Goals”, ispirati alla </a:t>
            </a:r>
            <a:r>
              <a:rPr lang="it-IT" sz="1200" dirty="0" err="1">
                <a:solidFill>
                  <a:schemeClr val="tx1"/>
                </a:solidFill>
                <a:latin typeface="+mj-lt"/>
              </a:rPr>
              <a:t>Sustainable</a:t>
            </a:r>
            <a:r>
              <a:rPr lang="it-IT" sz="1200" dirty="0">
                <a:solidFill>
                  <a:schemeClr val="tx1"/>
                </a:solidFill>
                <a:latin typeface="+mj-lt"/>
              </a:rPr>
              <a:t> Development Agenda</a:t>
            </a:r>
          </a:p>
          <a:p>
            <a:r>
              <a:rPr lang="it-IT" sz="1200" dirty="0">
                <a:solidFill>
                  <a:schemeClr val="tx1"/>
                </a:solidFill>
                <a:latin typeface="+mj-lt"/>
              </a:rPr>
              <a:t>Corsi per l’acquisizione di certificazioni linguistiche a vari livelli</a:t>
            </a:r>
          </a:p>
          <a:p>
            <a:pPr marL="0" indent="0">
              <a:buNone/>
            </a:pPr>
            <a:r>
              <a:rPr lang="it-IT" sz="1200" b="1" dirty="0">
                <a:solidFill>
                  <a:schemeClr val="tx1"/>
                </a:solidFill>
                <a:latin typeface="+mj-lt"/>
              </a:rPr>
              <a:t>TRIENNIO</a:t>
            </a:r>
          </a:p>
          <a:p>
            <a:pPr marL="0" indent="0">
              <a:buNone/>
            </a:pPr>
            <a:r>
              <a:rPr lang="it-IT" sz="1200" dirty="0">
                <a:solidFill>
                  <a:schemeClr val="tx1"/>
                </a:solidFill>
                <a:latin typeface="+mj-lt"/>
              </a:rPr>
              <a:t>In aggiunta alle iniziative di di aggiornamento di cui sopra:</a:t>
            </a:r>
            <a:endParaRPr lang="it-IT" sz="1200" b="1" dirty="0">
              <a:solidFill>
                <a:schemeClr val="tx1"/>
              </a:solidFill>
              <a:latin typeface="+mj-lt"/>
            </a:endParaRPr>
          </a:p>
          <a:p>
            <a:r>
              <a:rPr lang="it-IT" sz="1200" dirty="0">
                <a:solidFill>
                  <a:schemeClr val="tx1"/>
                </a:solidFill>
                <a:latin typeface="+mj-lt"/>
              </a:rPr>
              <a:t>Proposta di un progetto di PCTO che prevede la collaborazione con il Festival del Cinema di Montecatini e che permetterebbe ad alcuni studenti, in possesso di certificazione di livello C1 o superiore, di lavorare sulla traduzione in inglese dei sottotitoli dei film, fare esperienza nella creazione di un prodotto filmico o partecipare alle decisioni della giuria.</a:t>
            </a:r>
          </a:p>
          <a:p>
            <a:r>
              <a:rPr lang="it-IT" sz="1200" dirty="0">
                <a:solidFill>
                  <a:schemeClr val="tx1"/>
                </a:solidFill>
                <a:latin typeface="+mj-lt"/>
              </a:rPr>
              <a:t>CLIL: Purché sia reperibile all’interno del Liceo un docente qualificato all’insegnamento  CLIL, si prevedono alcuni progetti/UDA interdisciplinari in lingua straniera/con il coinvolgimento della lingua straniera, con particolare riferimento all’insegnamento dell’educazione civica, in accordo con le disposizioni ministeriali.</a:t>
            </a:r>
          </a:p>
          <a:p>
            <a:pPr marL="0" indent="0">
              <a:buNone/>
            </a:pPr>
            <a:r>
              <a:rPr lang="it-IT" sz="1200" b="1" dirty="0">
                <a:solidFill>
                  <a:schemeClr val="tx1"/>
                </a:solidFill>
                <a:latin typeface="+mj-lt"/>
              </a:rPr>
              <a:t>TUTTI I CORSI</a:t>
            </a:r>
          </a:p>
          <a:p>
            <a:pPr marL="0" indent="0">
              <a:buNone/>
            </a:pPr>
            <a:r>
              <a:rPr lang="it-IT" sz="1200" dirty="0">
                <a:solidFill>
                  <a:schemeClr val="tx1"/>
                </a:solidFill>
                <a:latin typeface="+mj-lt"/>
              </a:rPr>
              <a:t>Il Dipartimento propone </a:t>
            </a:r>
            <a:r>
              <a:rPr lang="it-IT" sz="1200" dirty="0">
                <a:latin typeface="+mj-lt"/>
              </a:rPr>
              <a:t>2 percorsi formativi nell’ambito del PON FSE 2014/20 “HAPPY LEARNING», rispettivamente in lingua tedesca e inglese:</a:t>
            </a:r>
          </a:p>
          <a:p>
            <a:pPr marL="0" indent="0">
              <a:buNone/>
            </a:pPr>
            <a:r>
              <a:rPr lang="it-IT" sz="1200" i="1" dirty="0" err="1">
                <a:latin typeface="+mj-lt"/>
              </a:rPr>
              <a:t>Deutschland</a:t>
            </a:r>
            <a:r>
              <a:rPr lang="it-IT" sz="1200" i="1" dirty="0">
                <a:latin typeface="+mj-lt"/>
              </a:rPr>
              <a:t> </a:t>
            </a:r>
            <a:r>
              <a:rPr lang="it-IT" sz="1200" i="1" dirty="0" err="1">
                <a:latin typeface="+mj-lt"/>
              </a:rPr>
              <a:t>I’m</a:t>
            </a:r>
            <a:r>
              <a:rPr lang="it-IT" sz="1200" i="1" dirty="0">
                <a:latin typeface="+mj-lt"/>
              </a:rPr>
              <a:t> </a:t>
            </a:r>
            <a:r>
              <a:rPr lang="it-IT" sz="1200" i="1" dirty="0" err="1">
                <a:latin typeface="+mj-lt"/>
              </a:rPr>
              <a:t>Werden</a:t>
            </a:r>
            <a:r>
              <a:rPr lang="it-IT" sz="1200" i="1" dirty="0">
                <a:latin typeface="+mj-lt"/>
              </a:rPr>
              <a:t>  </a:t>
            </a:r>
            <a:r>
              <a:rPr lang="it-IT" sz="1200" dirty="0">
                <a:latin typeface="+mj-lt"/>
              </a:rPr>
              <a:t>(prof.ssa Michel  Dal Fabbro)</a:t>
            </a:r>
          </a:p>
          <a:p>
            <a:pPr marL="0" indent="0">
              <a:buNone/>
            </a:pPr>
            <a:r>
              <a:rPr lang="it-IT" sz="1200" i="1" dirty="0">
                <a:latin typeface="+mj-lt"/>
              </a:rPr>
              <a:t>The </a:t>
            </a:r>
            <a:r>
              <a:rPr lang="it-IT" sz="1200" i="1" dirty="0" err="1">
                <a:latin typeface="+mj-lt"/>
              </a:rPr>
              <a:t>Speaker’s</a:t>
            </a:r>
            <a:r>
              <a:rPr lang="it-IT" sz="1200" i="1" dirty="0">
                <a:latin typeface="+mj-lt"/>
              </a:rPr>
              <a:t> Corner: </a:t>
            </a:r>
            <a:r>
              <a:rPr lang="it-IT" sz="1200" i="1" dirty="0" err="1">
                <a:latin typeface="+mj-lt"/>
              </a:rPr>
              <a:t>Watching</a:t>
            </a:r>
            <a:r>
              <a:rPr lang="it-IT" sz="1200" i="1" dirty="0">
                <a:latin typeface="+mj-lt"/>
              </a:rPr>
              <a:t> </a:t>
            </a:r>
            <a:r>
              <a:rPr lang="it-IT" sz="1200" i="1" dirty="0" err="1">
                <a:latin typeface="+mj-lt"/>
              </a:rPr>
              <a:t>Films</a:t>
            </a:r>
            <a:r>
              <a:rPr lang="it-IT" sz="1200" i="1" dirty="0">
                <a:latin typeface="+mj-lt"/>
              </a:rPr>
              <a:t> to </a:t>
            </a:r>
            <a:r>
              <a:rPr lang="it-IT" sz="1200" i="1" dirty="0" err="1">
                <a:latin typeface="+mj-lt"/>
              </a:rPr>
              <a:t>Discover</a:t>
            </a:r>
            <a:r>
              <a:rPr lang="it-IT" sz="1200" i="1" dirty="0">
                <a:latin typeface="+mj-lt"/>
              </a:rPr>
              <a:t> </a:t>
            </a:r>
            <a:r>
              <a:rPr lang="it-IT" sz="1200" dirty="0">
                <a:latin typeface="+mj-lt"/>
              </a:rPr>
              <a:t>(prof.ssa Cristiana Rigo)</a:t>
            </a:r>
          </a:p>
          <a:p>
            <a:pPr marL="0" indent="0">
              <a:buNone/>
            </a:pPr>
            <a:endParaRPr lang="it-IT" sz="1200" dirty="0"/>
          </a:p>
          <a:p>
            <a:pPr marL="0" indent="0">
              <a:buNone/>
            </a:pPr>
            <a:endParaRPr lang="it-IT" sz="1200" b="1" dirty="0">
              <a:solidFill>
                <a:schemeClr val="tx1"/>
              </a:solidFill>
              <a:latin typeface="+mj-lt"/>
            </a:endParaRPr>
          </a:p>
          <a:p>
            <a:pPr marL="0" indent="0">
              <a:buNone/>
            </a:pPr>
            <a:endParaRPr lang="it-IT" sz="1200" b="1" dirty="0">
              <a:solidFill>
                <a:schemeClr val="tx1"/>
              </a:solidFill>
              <a:latin typeface="+mj-lt"/>
            </a:endParaRPr>
          </a:p>
          <a:p>
            <a:pPr marL="0" lvl="0" indent="0" algn="just">
              <a:buNone/>
            </a:pPr>
            <a:endParaRPr lang="it-IT" sz="1200" dirty="0">
              <a:solidFill>
                <a:schemeClr val="tx1"/>
              </a:solidFill>
              <a:latin typeface="+mj-lt"/>
            </a:endParaRPr>
          </a:p>
          <a:p>
            <a:pPr marL="0" lvl="0" indent="0" algn="just">
              <a:buNone/>
            </a:pPr>
            <a:endParaRPr lang="it-IT" sz="1200" dirty="0">
              <a:solidFill>
                <a:schemeClr val="tx1"/>
              </a:solidFill>
              <a:latin typeface="+mj-lt"/>
            </a:endParaRPr>
          </a:p>
          <a:p>
            <a:pPr marL="800100" lvl="1" indent="-342900">
              <a:buFont typeface="Wingdings" pitchFamily="2" charset="2"/>
              <a:buChar char="§"/>
            </a:pPr>
            <a:endParaRPr lang="it-IT" sz="1200" dirty="0">
              <a:solidFill>
                <a:schemeClr val="tx1"/>
              </a:solidFill>
              <a:latin typeface="+mj-lt"/>
            </a:endParaRPr>
          </a:p>
        </p:txBody>
      </p:sp>
    </p:spTree>
    <p:custDataLst>
      <p:tags r:id="rId1"/>
    </p:custDataLst>
    <p:extLst>
      <p:ext uri="{BB962C8B-B14F-4D97-AF65-F5344CB8AC3E}">
        <p14:creationId xmlns:p14="http://schemas.microsoft.com/office/powerpoint/2010/main" val="703196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2" y="702156"/>
            <a:ext cx="5278069" cy="5156642"/>
          </a:xfrm>
        </p:spPr>
        <p:txBody>
          <a:bodyPr anchor="ctr">
            <a:normAutofit/>
          </a:bodyPr>
          <a:lstStyle/>
          <a:p>
            <a:r>
              <a:rPr lang="it-IT" sz="2800" dirty="0">
                <a:solidFill>
                  <a:schemeClr val="tx1"/>
                </a:solidFill>
                <a:latin typeface="Univers Condensed" panose="020B0506020202050204" pitchFamily="34" charset="0"/>
              </a:rPr>
              <a:t>Programmazione di educazione civica</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3" y="1488291"/>
            <a:ext cx="6755349" cy="4935984"/>
          </a:xfrm>
        </p:spPr>
        <p:txBody>
          <a:bodyPr>
            <a:noAutofit/>
          </a:bodyPr>
          <a:lstStyle/>
          <a:p>
            <a:pPr marL="0" indent="0">
              <a:buNone/>
            </a:pPr>
            <a:r>
              <a:rPr lang="it-IT" sz="1200" b="1" dirty="0">
                <a:solidFill>
                  <a:schemeClr val="tx1"/>
                </a:solidFill>
                <a:latin typeface="+mj-lt"/>
              </a:rPr>
              <a:t>PRIMO BIENNIO</a:t>
            </a:r>
          </a:p>
          <a:p>
            <a:r>
              <a:rPr lang="it-IT" sz="1200" dirty="0">
                <a:solidFill>
                  <a:schemeClr val="tx1"/>
                </a:solidFill>
                <a:latin typeface="+mj-lt"/>
              </a:rPr>
              <a:t>Proposta di divulgazione all’interno del Liceo del programma delle Nazioni Unite “The </a:t>
            </a:r>
            <a:r>
              <a:rPr lang="it-IT" sz="1200" dirty="0" err="1">
                <a:solidFill>
                  <a:schemeClr val="tx1"/>
                </a:solidFill>
                <a:latin typeface="+mj-lt"/>
              </a:rPr>
              <a:t>Sustainable</a:t>
            </a:r>
            <a:r>
              <a:rPr lang="it-IT" sz="1200" dirty="0">
                <a:solidFill>
                  <a:schemeClr val="tx1"/>
                </a:solidFill>
                <a:latin typeface="+mj-lt"/>
              </a:rPr>
              <a:t> Development Goals”, ispirati alla </a:t>
            </a:r>
            <a:r>
              <a:rPr lang="it-IT" sz="1200" dirty="0" err="1">
                <a:solidFill>
                  <a:schemeClr val="tx1"/>
                </a:solidFill>
                <a:latin typeface="+mj-lt"/>
              </a:rPr>
              <a:t>Sustainable</a:t>
            </a:r>
            <a:r>
              <a:rPr lang="it-IT" sz="1200" dirty="0">
                <a:solidFill>
                  <a:schemeClr val="tx1"/>
                </a:solidFill>
                <a:latin typeface="+mj-lt"/>
              </a:rPr>
              <a:t> Development Agenda:</a:t>
            </a:r>
          </a:p>
          <a:p>
            <a:pPr marL="0" indent="0">
              <a:buNone/>
            </a:pPr>
            <a:r>
              <a:rPr lang="it-IT" sz="1200" b="1" dirty="0">
                <a:solidFill>
                  <a:schemeClr val="tx1"/>
                </a:solidFill>
                <a:latin typeface="+mj-lt"/>
              </a:rPr>
              <a:t>TRIENNIO</a:t>
            </a:r>
          </a:p>
          <a:p>
            <a:r>
              <a:rPr lang="it-IT" sz="1200" dirty="0">
                <a:solidFill>
                  <a:schemeClr val="tx1"/>
                </a:solidFill>
                <a:latin typeface="+mj-lt"/>
              </a:rPr>
              <a:t>Proposta di un progetto di PCTO che prevede la collaborazione con il Festival del Cinema di Montecatini e che permetterebbe ad alcuni studenti, in possesso di certificazione di livello C1 o superiore, di lavorare sulla traduzione in inglese dei sottotitoli dei film, fare esperienza nella creazione di un prodotto filmico o partecipare alle decisioni della giuria.</a:t>
            </a:r>
          </a:p>
          <a:p>
            <a:r>
              <a:rPr lang="it-IT" sz="1200" dirty="0">
                <a:solidFill>
                  <a:schemeClr val="tx1"/>
                </a:solidFill>
                <a:latin typeface="+mj-lt"/>
              </a:rPr>
              <a:t>C.L.I.L.: si svilupperanno progetti/UDA interdisciplinari in lingua straniera con il coinvolgimento della lingua straniera, con particolare riferimento all’insegnamento dell’educazione civica, in accordo con le disposizioni ministeriali</a:t>
            </a:r>
          </a:p>
          <a:p>
            <a:pPr marL="0" lvl="0" indent="0" algn="just">
              <a:buNone/>
            </a:pPr>
            <a:endParaRPr lang="it-IT" sz="1200" dirty="0">
              <a:solidFill>
                <a:schemeClr val="tx1"/>
              </a:solidFill>
              <a:latin typeface="+mj-lt"/>
            </a:endParaRPr>
          </a:p>
          <a:p>
            <a:pPr marL="0" lvl="0" indent="0" algn="just">
              <a:buNone/>
            </a:pPr>
            <a:endParaRPr lang="it-IT" sz="1200" dirty="0">
              <a:solidFill>
                <a:schemeClr val="tx1"/>
              </a:solidFill>
              <a:latin typeface="+mj-lt"/>
            </a:endParaRPr>
          </a:p>
          <a:p>
            <a:pPr marL="800100" lvl="1" indent="-342900">
              <a:buFont typeface="Wingdings" pitchFamily="2" charset="2"/>
              <a:buChar char="§"/>
            </a:pPr>
            <a:endParaRPr lang="it-IT" sz="1200" dirty="0">
              <a:solidFill>
                <a:schemeClr val="tx1"/>
              </a:solidFill>
              <a:latin typeface="+mj-lt"/>
            </a:endParaRPr>
          </a:p>
        </p:txBody>
      </p:sp>
    </p:spTree>
    <p:custDataLst>
      <p:tags r:id="rId1"/>
    </p:custDataLst>
    <p:extLst>
      <p:ext uri="{BB962C8B-B14F-4D97-AF65-F5344CB8AC3E}">
        <p14:creationId xmlns:p14="http://schemas.microsoft.com/office/powerpoint/2010/main" val="161483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la 5">
            <a:extLst>
              <a:ext uri="{FF2B5EF4-FFF2-40B4-BE49-F238E27FC236}">
                <a16:creationId xmlns:a16="http://schemas.microsoft.com/office/drawing/2014/main" id="{06B7C86B-EBF6-564A-B46D-559F4A32A50A}"/>
              </a:ext>
            </a:extLst>
          </p:cNvPr>
          <p:cNvGraphicFramePr>
            <a:graphicFrameLocks noGrp="1"/>
          </p:cNvGraphicFramePr>
          <p:nvPr>
            <p:extLst>
              <p:ext uri="{D42A27DB-BD31-4B8C-83A1-F6EECF244321}">
                <p14:modId xmlns:p14="http://schemas.microsoft.com/office/powerpoint/2010/main" val="1233602583"/>
              </p:ext>
            </p:extLst>
          </p:nvPr>
        </p:nvGraphicFramePr>
        <p:xfrm>
          <a:off x="643467" y="791003"/>
          <a:ext cx="10905067" cy="16316549"/>
        </p:xfrm>
        <a:graphic>
          <a:graphicData uri="http://schemas.openxmlformats.org/drawingml/2006/table">
            <a:tbl>
              <a:tblPr firstRow="1" bandRow="1">
                <a:tableStyleId>{F5AB1C69-6EDB-4FF4-983F-18BD219EF322}</a:tableStyleId>
              </a:tblPr>
              <a:tblGrid>
                <a:gridCol w="1048087">
                  <a:extLst>
                    <a:ext uri="{9D8B030D-6E8A-4147-A177-3AD203B41FA5}">
                      <a16:colId xmlns:a16="http://schemas.microsoft.com/office/drawing/2014/main" val="64154513"/>
                    </a:ext>
                  </a:extLst>
                </a:gridCol>
                <a:gridCol w="3050294">
                  <a:extLst>
                    <a:ext uri="{9D8B030D-6E8A-4147-A177-3AD203B41FA5}">
                      <a16:colId xmlns:a16="http://schemas.microsoft.com/office/drawing/2014/main" val="1830943558"/>
                    </a:ext>
                  </a:extLst>
                </a:gridCol>
                <a:gridCol w="3312520">
                  <a:extLst>
                    <a:ext uri="{9D8B030D-6E8A-4147-A177-3AD203B41FA5}">
                      <a16:colId xmlns:a16="http://schemas.microsoft.com/office/drawing/2014/main" val="4197084841"/>
                    </a:ext>
                  </a:extLst>
                </a:gridCol>
                <a:gridCol w="3494166">
                  <a:extLst>
                    <a:ext uri="{9D8B030D-6E8A-4147-A177-3AD203B41FA5}">
                      <a16:colId xmlns:a16="http://schemas.microsoft.com/office/drawing/2014/main" val="1454133292"/>
                    </a:ext>
                  </a:extLst>
                </a:gridCol>
              </a:tblGrid>
              <a:tr h="241249">
                <a:tc>
                  <a:txBody>
                    <a:bodyPr/>
                    <a:lstStyle/>
                    <a:p>
                      <a:r>
                        <a:rPr lang="it-IT" sz="900">
                          <a:latin typeface="+mj-lt"/>
                        </a:rPr>
                        <a:t>CORSI</a:t>
                      </a:r>
                    </a:p>
                  </a:txBody>
                  <a:tcPr marL="78668" marR="78668" marT="39334" marB="39334"/>
                </a:tc>
                <a:tc>
                  <a:txBody>
                    <a:bodyPr/>
                    <a:lstStyle/>
                    <a:p>
                      <a:r>
                        <a:rPr lang="it-IT" sz="900">
                          <a:latin typeface="+mj-lt"/>
                        </a:rPr>
                        <a:t>AMBITO</a:t>
                      </a:r>
                    </a:p>
                  </a:txBody>
                  <a:tcPr marL="78668" marR="78668" marT="39334" marB="39334"/>
                </a:tc>
                <a:tc>
                  <a:txBody>
                    <a:bodyPr/>
                    <a:lstStyle/>
                    <a:p>
                      <a:r>
                        <a:rPr lang="it-IT" sz="900">
                          <a:latin typeface="+mj-lt"/>
                        </a:rPr>
                        <a:t>ARGOMENTI</a:t>
                      </a:r>
                    </a:p>
                  </a:txBody>
                  <a:tcPr marL="78668" marR="78668" marT="39334" marB="39334"/>
                </a:tc>
                <a:tc>
                  <a:txBody>
                    <a:bodyPr/>
                    <a:lstStyle/>
                    <a:p>
                      <a:r>
                        <a:rPr lang="it-IT" sz="900">
                          <a:latin typeface="+mj-lt"/>
                        </a:rPr>
                        <a:t>UDA TEMATICHE</a:t>
                      </a:r>
                    </a:p>
                  </a:txBody>
                  <a:tcPr marL="78668" marR="78668" marT="39334" marB="39334"/>
                </a:tc>
                <a:extLst>
                  <a:ext uri="{0D108BD9-81ED-4DB2-BD59-A6C34878D82A}">
                    <a16:rowId xmlns:a16="http://schemas.microsoft.com/office/drawing/2014/main" val="1196841292"/>
                  </a:ext>
                </a:extLst>
              </a:tr>
              <a:tr h="1351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900" b="1" kern="1200" dirty="0">
                          <a:solidFill>
                            <a:schemeClr val="dk1"/>
                          </a:solidFill>
                          <a:effectLst/>
                          <a:latin typeface="+mj-lt"/>
                        </a:rPr>
                        <a:t>classi prime</a:t>
                      </a:r>
                      <a:endParaRPr lang="it-IT" sz="900" kern="1200" dirty="0">
                        <a:solidFill>
                          <a:schemeClr val="dk1"/>
                        </a:solidFill>
                        <a:effectLst/>
                        <a:latin typeface="+mj-lt"/>
                      </a:endParaRPr>
                    </a:p>
                    <a:p>
                      <a:endParaRPr lang="it-IT" sz="900" dirty="0">
                        <a:latin typeface="+mj-lt"/>
                      </a:endParaRPr>
                    </a:p>
                  </a:txBody>
                  <a:tcPr marL="78668" marR="78668" marT="39334" marB="3933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900" b="1" kern="1200" dirty="0">
                          <a:solidFill>
                            <a:schemeClr val="dk1"/>
                          </a:solidFill>
                          <a:effectLst/>
                          <a:latin typeface="+mj-lt"/>
                        </a:rPr>
                        <a:t>Educazione alla </a:t>
                      </a:r>
                      <a:r>
                        <a:rPr lang="it-IT" sz="1000" b="1" kern="1200" dirty="0">
                          <a:solidFill>
                            <a:schemeClr val="dk1"/>
                          </a:solidFill>
                          <a:effectLst/>
                          <a:latin typeface="+mj-lt"/>
                          <a:ea typeface="+mn-ea"/>
                          <a:cs typeface="+mn-cs"/>
                        </a:rPr>
                        <a:t>cittadinanza democratica inclusiva </a:t>
                      </a:r>
                      <a:endParaRPr lang="it-IT" sz="1000" kern="1200" dirty="0">
                        <a:solidFill>
                          <a:schemeClr val="dk1"/>
                        </a:solidFill>
                        <a:effectLst/>
                        <a:latin typeface="+mj-lt"/>
                      </a:endParaRPr>
                    </a:p>
                    <a:p>
                      <a:endParaRPr lang="it-IT" sz="900" dirty="0">
                        <a:latin typeface="+mj-lt"/>
                      </a:endParaRPr>
                    </a:p>
                  </a:txBody>
                  <a:tcPr marL="78668" marR="78668" marT="39334" marB="39334"/>
                </a:tc>
                <a:tc>
                  <a:txBody>
                    <a:bodyPr/>
                    <a:lstStyle/>
                    <a:p>
                      <a:r>
                        <a:rPr lang="it-IT" sz="1000" b="1" u="none" kern="1200" dirty="0">
                          <a:solidFill>
                            <a:schemeClr val="dk1"/>
                          </a:solidFill>
                          <a:effectLst/>
                          <a:latin typeface="+mj-lt"/>
                          <a:ea typeface="+mn-ea"/>
                          <a:cs typeface="+mn-cs"/>
                        </a:rPr>
                        <a:t>Per lo sviluppo sostenibile:</a:t>
                      </a:r>
                    </a:p>
                    <a:p>
                      <a:r>
                        <a:rPr lang="it-IT" sz="1000" kern="1200" dirty="0">
                          <a:solidFill>
                            <a:schemeClr val="dk1"/>
                          </a:solidFill>
                          <a:effectLst/>
                          <a:latin typeface="+mj-lt"/>
                          <a:ea typeface="+mn-ea"/>
                          <a:cs typeface="+mn-cs"/>
                        </a:rPr>
                        <a:t>a) Educazione all’ambiente </a:t>
                      </a:r>
                    </a:p>
                    <a:p>
                      <a:r>
                        <a:rPr lang="it-IT" sz="1000" kern="1200" dirty="0">
                          <a:solidFill>
                            <a:schemeClr val="dk1"/>
                          </a:solidFill>
                          <a:effectLst/>
                          <a:latin typeface="+mj-lt"/>
                          <a:ea typeface="+mn-ea"/>
                          <a:cs typeface="+mn-cs"/>
                        </a:rPr>
                        <a:t>Tutela degli ambienti marini e continentali: difesa dall’inquinamento organico, chimico e termico. Effetti del riscaldamento globale. </a:t>
                      </a:r>
                    </a:p>
                    <a:p>
                      <a:r>
                        <a:rPr lang="it-IT" sz="1000" kern="1200" dirty="0">
                          <a:solidFill>
                            <a:schemeClr val="dk1"/>
                          </a:solidFill>
                          <a:effectLst/>
                          <a:latin typeface="+mj-lt"/>
                          <a:ea typeface="+mn-ea"/>
                          <a:cs typeface="+mn-cs"/>
                        </a:rPr>
                        <a:t>Studio del paesaggio naturale come sistema complesso di componenti interagenti tra loro. </a:t>
                      </a:r>
                    </a:p>
                    <a:p>
                      <a:r>
                        <a:rPr lang="it-IT" sz="1000" kern="1200" dirty="0">
                          <a:solidFill>
                            <a:schemeClr val="dk1"/>
                          </a:solidFill>
                          <a:effectLst/>
                          <a:latin typeface="+mj-lt"/>
                          <a:ea typeface="+mn-ea"/>
                          <a:cs typeface="+mn-cs"/>
                        </a:rPr>
                        <a:t>b) Educazione alla salute </a:t>
                      </a:r>
                    </a:p>
                    <a:p>
                      <a:r>
                        <a:rPr lang="it-IT" sz="1000" kern="1200" dirty="0">
                          <a:solidFill>
                            <a:schemeClr val="dk1"/>
                          </a:solidFill>
                          <a:effectLst/>
                          <a:latin typeface="+mj-lt"/>
                          <a:ea typeface="+mn-ea"/>
                          <a:cs typeface="+mn-cs"/>
                        </a:rPr>
                        <a:t>Il futuro ora:</a:t>
                      </a:r>
                    </a:p>
                    <a:p>
                      <a:r>
                        <a:rPr lang="it-IT" sz="1000" kern="1200" dirty="0">
                          <a:solidFill>
                            <a:schemeClr val="dk1"/>
                          </a:solidFill>
                          <a:effectLst/>
                          <a:latin typeface="+mj-lt"/>
                          <a:ea typeface="+mn-ea"/>
                          <a:cs typeface="+mn-cs"/>
                        </a:rPr>
                        <a:t>1. Alcool, fumo e droghe (</a:t>
                      </a:r>
                      <a:r>
                        <a:rPr lang="it-IT" sz="1000" kern="1200" dirty="0" err="1">
                          <a:solidFill>
                            <a:schemeClr val="dk1"/>
                          </a:solidFill>
                          <a:effectLst/>
                          <a:latin typeface="+mj-lt"/>
                          <a:ea typeface="+mn-ea"/>
                          <a:cs typeface="+mn-cs"/>
                        </a:rPr>
                        <a:t>uniud</a:t>
                      </a:r>
                      <a:r>
                        <a:rPr lang="it-IT" sz="1000" kern="1200" dirty="0">
                          <a:solidFill>
                            <a:schemeClr val="dk1"/>
                          </a:solidFill>
                          <a:effectLst/>
                          <a:latin typeface="+mj-lt"/>
                          <a:ea typeface="+mn-ea"/>
                          <a:cs typeface="+mn-cs"/>
                        </a:rPr>
                        <a:t>)</a:t>
                      </a:r>
                    </a:p>
                    <a:p>
                      <a:r>
                        <a:rPr lang="it-IT" sz="1000" kern="1200" dirty="0">
                          <a:solidFill>
                            <a:schemeClr val="dk1"/>
                          </a:solidFill>
                          <a:effectLst/>
                          <a:latin typeface="+mj-lt"/>
                          <a:ea typeface="+mn-ea"/>
                          <a:cs typeface="+mn-cs"/>
                        </a:rPr>
                        <a:t>2. Educazione alimentare</a:t>
                      </a:r>
                    </a:p>
                    <a:p>
                      <a:r>
                        <a:rPr lang="it-IT" sz="1000" kern="1200" dirty="0">
                          <a:solidFill>
                            <a:schemeClr val="dk1"/>
                          </a:solidFill>
                          <a:effectLst/>
                          <a:latin typeface="+mj-lt"/>
                          <a:ea typeface="+mn-ea"/>
                          <a:cs typeface="+mn-cs"/>
                        </a:rPr>
                        <a:t>3. Norme di comportamento del codice della strada con particolare attenzione alla conduzione della bicicletta, dello scooter e del monopattino (polizia stradale)</a:t>
                      </a:r>
                    </a:p>
                    <a:p>
                      <a:r>
                        <a:rPr lang="it-IT" sz="1000" kern="1200" dirty="0">
                          <a:solidFill>
                            <a:schemeClr val="dk1"/>
                          </a:solidFill>
                          <a:effectLst/>
                          <a:latin typeface="+mj-lt"/>
                          <a:ea typeface="+mn-ea"/>
                          <a:cs typeface="+mn-cs"/>
                        </a:rPr>
                        <a:t> </a:t>
                      </a:r>
                    </a:p>
                    <a:p>
                      <a:r>
                        <a:rPr lang="it-IT" sz="1000" kern="1200" dirty="0">
                          <a:solidFill>
                            <a:schemeClr val="dk1"/>
                          </a:solidFill>
                          <a:effectLst/>
                          <a:latin typeface="+mj-lt"/>
                          <a:ea typeface="+mn-ea"/>
                          <a:cs typeface="+mn-cs"/>
                        </a:rPr>
                        <a:t>Per la cittadinanza digitale</a:t>
                      </a:r>
                    </a:p>
                    <a:p>
                      <a:r>
                        <a:rPr lang="it-IT" sz="1000" kern="1200" dirty="0">
                          <a:solidFill>
                            <a:schemeClr val="dk1"/>
                          </a:solidFill>
                          <a:effectLst/>
                          <a:latin typeface="+mj-lt"/>
                          <a:ea typeface="+mn-ea"/>
                          <a:cs typeface="+mn-cs"/>
                        </a:rPr>
                        <a:t>Formazione </a:t>
                      </a:r>
                      <a:r>
                        <a:rPr lang="it-IT" sz="1000" kern="1200" dirty="0" err="1">
                          <a:solidFill>
                            <a:schemeClr val="dk1"/>
                          </a:solidFill>
                          <a:effectLst/>
                          <a:latin typeface="+mj-lt"/>
                          <a:ea typeface="+mn-ea"/>
                          <a:cs typeface="+mn-cs"/>
                        </a:rPr>
                        <a:t>Dad</a:t>
                      </a:r>
                      <a:r>
                        <a:rPr lang="it-IT" sz="1000" kern="1200" dirty="0">
                          <a:solidFill>
                            <a:schemeClr val="dk1"/>
                          </a:solidFill>
                          <a:effectLst/>
                          <a:latin typeface="+mj-lt"/>
                          <a:ea typeface="+mn-ea"/>
                          <a:cs typeface="+mn-cs"/>
                        </a:rPr>
                        <a:t>.</a:t>
                      </a:r>
                    </a:p>
                    <a:p>
                      <a:r>
                        <a:rPr lang="it-IT" sz="1000" kern="1200" dirty="0">
                          <a:solidFill>
                            <a:schemeClr val="dk1"/>
                          </a:solidFill>
                          <a:effectLst/>
                          <a:latin typeface="+mj-lt"/>
                          <a:ea typeface="+mn-ea"/>
                          <a:cs typeface="+mn-cs"/>
                        </a:rPr>
                        <a:t>Comportamenti sociali e convivenza civile. Bullismo e </a:t>
                      </a:r>
                      <a:r>
                        <a:rPr lang="it-IT" sz="1000" kern="1200" dirty="0" err="1">
                          <a:solidFill>
                            <a:schemeClr val="dk1"/>
                          </a:solidFill>
                          <a:effectLst/>
                          <a:latin typeface="+mj-lt"/>
                          <a:ea typeface="+mn-ea"/>
                          <a:cs typeface="+mn-cs"/>
                        </a:rPr>
                        <a:t>cyberbullismo</a:t>
                      </a:r>
                      <a:endParaRPr lang="it-IT" sz="1000" kern="1200" dirty="0">
                        <a:solidFill>
                          <a:schemeClr val="dk1"/>
                        </a:solidFill>
                        <a:effectLst/>
                        <a:latin typeface="+mj-lt"/>
                        <a:ea typeface="+mn-ea"/>
                        <a:cs typeface="+mn-cs"/>
                      </a:endParaRPr>
                    </a:p>
                    <a:p>
                      <a:endParaRPr lang="it-IT" sz="1000" dirty="0">
                        <a:latin typeface="+mj-lt"/>
                      </a:endParaRPr>
                    </a:p>
                  </a:txBody>
                  <a:tcPr marL="78668" marR="78668" marT="39334" marB="39334"/>
                </a:tc>
                <a:tc>
                  <a:txBody>
                    <a:bodyPr/>
                    <a:lstStyle/>
                    <a:p>
                      <a:r>
                        <a:rPr lang="it-IT" sz="1000" b="1" kern="1200" dirty="0">
                          <a:solidFill>
                            <a:schemeClr val="dk1"/>
                          </a:solidFill>
                          <a:effectLst/>
                          <a:latin typeface="+mj-lt"/>
                          <a:ea typeface="+mn-ea"/>
                          <a:cs typeface="+mn-cs"/>
                        </a:rPr>
                        <a:t>A</a:t>
                      </a:r>
                      <a:r>
                        <a:rPr lang="it-IT" sz="1800" b="1" kern="1200" dirty="0">
                          <a:solidFill>
                            <a:schemeClr val="dk1"/>
                          </a:solidFill>
                          <a:effectLst/>
                          <a:latin typeface="+mn-lt"/>
                          <a:ea typeface="+mn-ea"/>
                          <a:cs typeface="+mn-cs"/>
                        </a:rPr>
                        <a:t> </a:t>
                      </a:r>
                      <a:r>
                        <a:rPr lang="it-IT" sz="800" b="1" kern="1200" dirty="0">
                          <a:solidFill>
                            <a:schemeClr val="dk1"/>
                          </a:solidFill>
                          <a:effectLst/>
                          <a:latin typeface="+mj-lt"/>
                          <a:ea typeface="+mn-ea"/>
                          <a:cs typeface="+mn-cs"/>
                        </a:rPr>
                        <a:t>discrezione del docente, un tema a scelta tra:</a:t>
                      </a:r>
                      <a:endParaRPr lang="it-IT" sz="800" kern="1200" dirty="0">
                        <a:solidFill>
                          <a:schemeClr val="dk1"/>
                        </a:solidFill>
                        <a:effectLst/>
                        <a:latin typeface="+mj-lt"/>
                        <a:ea typeface="+mn-ea"/>
                        <a:cs typeface="+mn-cs"/>
                      </a:endParaRPr>
                    </a:p>
                    <a:p>
                      <a:pPr lvl="0"/>
                      <a:r>
                        <a:rPr lang="it-IT" sz="800" kern="1200" dirty="0">
                          <a:solidFill>
                            <a:schemeClr val="dk1"/>
                          </a:solidFill>
                          <a:effectLst/>
                          <a:latin typeface="+mj-lt"/>
                          <a:ea typeface="+mn-ea"/>
                          <a:cs typeface="+mn-cs"/>
                        </a:rPr>
                        <a:t>Service Learning</a:t>
                      </a:r>
                    </a:p>
                    <a:p>
                      <a:pPr lvl="0"/>
                      <a:r>
                        <a:rPr lang="it-IT" sz="800" kern="1200" dirty="0">
                          <a:solidFill>
                            <a:schemeClr val="dk1"/>
                          </a:solidFill>
                          <a:effectLst/>
                          <a:latin typeface="+mj-lt"/>
                          <a:ea typeface="+mn-ea"/>
                          <a:cs typeface="+mn-cs"/>
                        </a:rPr>
                        <a:t>Raccolta differenziata</a:t>
                      </a:r>
                    </a:p>
                    <a:p>
                      <a:pPr lvl="0"/>
                      <a:r>
                        <a:rPr lang="it-IT" sz="800" kern="1200" dirty="0">
                          <a:solidFill>
                            <a:schemeClr val="dk1"/>
                          </a:solidFill>
                          <a:effectLst/>
                          <a:latin typeface="+mj-lt"/>
                          <a:ea typeface="+mn-ea"/>
                          <a:cs typeface="+mn-cs"/>
                        </a:rPr>
                        <a:t>Differenze tra la Germania e l’Italia - raccolta differenziata (Lingua tedesca) </a:t>
                      </a:r>
                    </a:p>
                    <a:p>
                      <a:pPr lvl="0"/>
                      <a:r>
                        <a:rPr lang="en-US" sz="800" kern="1200" dirty="0">
                          <a:solidFill>
                            <a:schemeClr val="dk1"/>
                          </a:solidFill>
                          <a:effectLst/>
                          <a:latin typeface="+mj-lt"/>
                          <a:ea typeface="+mn-ea"/>
                          <a:cs typeface="+mn-cs"/>
                        </a:rPr>
                        <a:t>(Sustainable </a:t>
                      </a:r>
                      <a:r>
                        <a:rPr lang="en-US" sz="800" kern="1200" dirty="0" err="1">
                          <a:solidFill>
                            <a:schemeClr val="dk1"/>
                          </a:solidFill>
                          <a:effectLst/>
                          <a:latin typeface="+mj-lt"/>
                          <a:ea typeface="+mn-ea"/>
                          <a:cs typeface="+mn-cs"/>
                        </a:rPr>
                        <a:t>Goals:microplastics</a:t>
                      </a:r>
                      <a:r>
                        <a:rPr lang="en-US" sz="800" kern="1200" dirty="0">
                          <a:solidFill>
                            <a:schemeClr val="dk1"/>
                          </a:solidFill>
                          <a:effectLst/>
                          <a:latin typeface="+mj-lt"/>
                          <a:ea typeface="+mn-ea"/>
                          <a:cs typeface="+mn-cs"/>
                        </a:rPr>
                        <a:t> and water pollution)</a:t>
                      </a:r>
                      <a:endParaRPr lang="it-IT" sz="800" kern="1200" dirty="0">
                        <a:solidFill>
                          <a:schemeClr val="dk1"/>
                        </a:solidFill>
                        <a:effectLst/>
                        <a:latin typeface="+mj-lt"/>
                        <a:ea typeface="+mn-ea"/>
                        <a:cs typeface="+mn-cs"/>
                      </a:endParaRPr>
                    </a:p>
                    <a:p>
                      <a:pPr lvl="0"/>
                      <a:r>
                        <a:rPr lang="it-IT" sz="800" kern="1200" dirty="0">
                          <a:solidFill>
                            <a:schemeClr val="dk1"/>
                          </a:solidFill>
                          <a:effectLst/>
                          <a:latin typeface="+mj-lt"/>
                          <a:ea typeface="+mn-ea"/>
                          <a:cs typeface="+mn-cs"/>
                        </a:rPr>
                        <a:t>Nome di comportamento individuale e salute pubblica</a:t>
                      </a:r>
                    </a:p>
                    <a:p>
                      <a:pPr lvl="0"/>
                      <a:r>
                        <a:rPr lang="it-IT" sz="800" kern="1200" dirty="0">
                          <a:solidFill>
                            <a:schemeClr val="dk1"/>
                          </a:solidFill>
                          <a:effectLst/>
                          <a:latin typeface="+mj-lt"/>
                          <a:ea typeface="+mn-ea"/>
                          <a:cs typeface="+mn-cs"/>
                        </a:rPr>
                        <a:t>Manifesto di Parole Ostili</a:t>
                      </a:r>
                    </a:p>
                    <a:p>
                      <a:r>
                        <a:rPr lang="it-IT" sz="800" kern="1200" dirty="0">
                          <a:solidFill>
                            <a:schemeClr val="dk1"/>
                          </a:solidFill>
                          <a:effectLst/>
                          <a:latin typeface="+mj-lt"/>
                          <a:ea typeface="+mn-ea"/>
                          <a:cs typeface="+mn-cs"/>
                        </a:rPr>
                        <a:t> </a:t>
                      </a:r>
                    </a:p>
                    <a:p>
                      <a:r>
                        <a:rPr lang="it-IT" sz="800" kern="1200" dirty="0">
                          <a:solidFill>
                            <a:schemeClr val="dk1"/>
                          </a:solidFill>
                          <a:effectLst/>
                          <a:latin typeface="+mj-lt"/>
                          <a:ea typeface="+mn-ea"/>
                          <a:cs typeface="+mn-cs"/>
                        </a:rPr>
                        <a:t>Le lezioni potranno ispirarsi ai programmi e le schede predisposte dal Manifesto e il </a:t>
                      </a:r>
                      <a:r>
                        <a:rPr lang="it-IT" sz="800" i="1" kern="1200" dirty="0">
                          <a:solidFill>
                            <a:schemeClr val="dk1"/>
                          </a:solidFill>
                          <a:effectLst/>
                          <a:latin typeface="+mj-lt"/>
                          <a:ea typeface="+mn-ea"/>
                          <a:cs typeface="+mn-cs"/>
                        </a:rPr>
                        <a:t>Progetto Sociale Parole Ostili, </a:t>
                      </a:r>
                      <a:r>
                        <a:rPr lang="it-IT" sz="800" kern="1200" dirty="0">
                          <a:solidFill>
                            <a:schemeClr val="dk1"/>
                          </a:solidFill>
                          <a:effectLst/>
                          <a:latin typeface="+mj-lt"/>
                          <a:ea typeface="+mn-ea"/>
                          <a:cs typeface="+mn-cs"/>
                        </a:rPr>
                        <a:t>che generalmente prevedono un’attività pratica esperienziale da parte degli allievi o a spunti sui libri di testo in adozione.</a:t>
                      </a:r>
                    </a:p>
                    <a:p>
                      <a:r>
                        <a:rPr lang="it-IT" sz="800" kern="1200" dirty="0">
                          <a:solidFill>
                            <a:schemeClr val="dk1"/>
                          </a:solidFill>
                          <a:effectLst/>
                          <a:latin typeface="+mj-lt"/>
                          <a:ea typeface="+mn-ea"/>
                          <a:cs typeface="+mn-cs"/>
                        </a:rPr>
                        <a:t> </a:t>
                      </a:r>
                    </a:p>
                    <a:p>
                      <a:r>
                        <a:rPr lang="it-IT" sz="800" kern="1200" dirty="0">
                          <a:solidFill>
                            <a:schemeClr val="dk1"/>
                          </a:solidFill>
                          <a:effectLst/>
                          <a:latin typeface="+mj-lt"/>
                          <a:ea typeface="+mn-ea"/>
                          <a:cs typeface="+mn-cs"/>
                        </a:rPr>
                        <a:t> </a:t>
                      </a:r>
                    </a:p>
                    <a:p>
                      <a:r>
                        <a:rPr lang="en-US" sz="800" kern="1200" dirty="0">
                          <a:solidFill>
                            <a:schemeClr val="dk1"/>
                          </a:solidFill>
                          <a:effectLst/>
                          <a:latin typeface="+mj-lt"/>
                          <a:ea typeface="+mn-ea"/>
                          <a:cs typeface="+mn-cs"/>
                        </a:rPr>
                        <a:t>3 ORE COMPLESSIVE</a:t>
                      </a:r>
                      <a:endParaRPr lang="it-IT" sz="800" kern="1200" dirty="0">
                        <a:solidFill>
                          <a:schemeClr val="dk1"/>
                        </a:solidFill>
                        <a:effectLst/>
                        <a:latin typeface="+mj-lt"/>
                        <a:ea typeface="+mn-ea"/>
                        <a:cs typeface="+mn-cs"/>
                      </a:endParaRPr>
                    </a:p>
                    <a:p>
                      <a:endParaRPr lang="it-IT" sz="700" kern="1200" dirty="0">
                        <a:solidFill>
                          <a:schemeClr val="dk1"/>
                        </a:solidFill>
                        <a:effectLst/>
                        <a:latin typeface="+mj-lt"/>
                        <a:ea typeface="+mn-ea"/>
                        <a:cs typeface="+mn-cs"/>
                      </a:endParaRPr>
                    </a:p>
                  </a:txBody>
                  <a:tcPr marL="78668" marR="78668" marT="39334" marB="39334"/>
                </a:tc>
                <a:extLst>
                  <a:ext uri="{0D108BD9-81ED-4DB2-BD59-A6C34878D82A}">
                    <a16:rowId xmlns:a16="http://schemas.microsoft.com/office/drawing/2014/main" val="3511962170"/>
                  </a:ext>
                </a:extLst>
              </a:tr>
              <a:tr h="7394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900" b="1" kern="1200">
                          <a:solidFill>
                            <a:schemeClr val="dk1"/>
                          </a:solidFill>
                          <a:effectLst/>
                          <a:latin typeface="+mj-lt"/>
                        </a:rPr>
                        <a:t>classi seconde </a:t>
                      </a:r>
                      <a:endParaRPr lang="it-IT" sz="900" kern="1200">
                        <a:solidFill>
                          <a:schemeClr val="dk1"/>
                        </a:solidFill>
                        <a:effectLst/>
                        <a:latin typeface="+mj-lt"/>
                      </a:endParaRPr>
                    </a:p>
                    <a:p>
                      <a:endParaRPr lang="it-IT" sz="900">
                        <a:latin typeface="+mj-lt"/>
                      </a:endParaRPr>
                    </a:p>
                  </a:txBody>
                  <a:tcPr marL="78668" marR="78668" marT="39334" marB="39334"/>
                </a:tc>
                <a:tc>
                  <a:txBody>
                    <a:bodyPr/>
                    <a:lstStyle/>
                    <a:p>
                      <a:r>
                        <a:rPr lang="it-IT" sz="900" b="1" dirty="0">
                          <a:latin typeface="+mj-lt"/>
                        </a:rPr>
                        <a:t>Educazione alla legalità e alla cittadinanza</a:t>
                      </a:r>
                    </a:p>
                  </a:txBody>
                  <a:tcPr marL="78668" marR="78668" marT="39334" marB="39334"/>
                </a:tc>
                <a:tc>
                  <a:txBody>
                    <a:bodyPr/>
                    <a:lstStyle/>
                    <a:p>
                      <a:r>
                        <a:rPr lang="it-IT" sz="1000" b="1" kern="1200" dirty="0">
                          <a:solidFill>
                            <a:schemeClr val="dk1"/>
                          </a:solidFill>
                          <a:effectLst/>
                          <a:latin typeface="+mj-lt"/>
                          <a:ea typeface="+mn-ea"/>
                          <a:cs typeface="+mn-cs"/>
                        </a:rPr>
                        <a:t>Per lo sviluppo sostenibile</a:t>
                      </a:r>
                    </a:p>
                    <a:p>
                      <a:r>
                        <a:rPr lang="it-IT" sz="1000" kern="1200" dirty="0">
                          <a:solidFill>
                            <a:schemeClr val="dk1"/>
                          </a:solidFill>
                          <a:effectLst/>
                          <a:latin typeface="+mj-lt"/>
                          <a:ea typeface="+mn-ea"/>
                          <a:cs typeface="+mn-cs"/>
                        </a:rPr>
                        <a:t>a) Educazione all’ambiente </a:t>
                      </a:r>
                    </a:p>
                    <a:p>
                      <a:r>
                        <a:rPr lang="it-IT" sz="1000" kern="1200" dirty="0">
                          <a:solidFill>
                            <a:schemeClr val="dk1"/>
                          </a:solidFill>
                          <a:effectLst/>
                          <a:latin typeface="+mj-lt"/>
                          <a:ea typeface="+mn-ea"/>
                          <a:cs typeface="+mn-cs"/>
                        </a:rPr>
                        <a:t>Tutela della biodiversità biologica in acqua dolce, salata e in ambiente terrestre.</a:t>
                      </a:r>
                    </a:p>
                    <a:p>
                      <a:r>
                        <a:rPr lang="it-IT" sz="1000" kern="1200" dirty="0">
                          <a:solidFill>
                            <a:schemeClr val="dk1"/>
                          </a:solidFill>
                          <a:effectLst/>
                          <a:latin typeface="+mj-lt"/>
                          <a:ea typeface="+mn-ea"/>
                          <a:cs typeface="+mn-cs"/>
                        </a:rPr>
                        <a:t>Sostenibilità ambientale:  </a:t>
                      </a:r>
                    </a:p>
                    <a:p>
                      <a:r>
                        <a:rPr lang="it-IT" sz="1000" kern="1200" dirty="0">
                          <a:solidFill>
                            <a:schemeClr val="dk1"/>
                          </a:solidFill>
                          <a:effectLst/>
                          <a:latin typeface="+mj-lt"/>
                          <a:ea typeface="+mn-ea"/>
                          <a:cs typeface="+mn-cs"/>
                        </a:rPr>
                        <a:t>la coevoluzione tra microorganismi e ospiti: l’insorgenza delle zoonosi e la diffusione di nuove patologie.</a:t>
                      </a:r>
                    </a:p>
                    <a:p>
                      <a:r>
                        <a:rPr lang="it-IT" sz="1000" kern="1200" dirty="0">
                          <a:solidFill>
                            <a:schemeClr val="dk1"/>
                          </a:solidFill>
                          <a:effectLst/>
                          <a:latin typeface="+mj-lt"/>
                          <a:ea typeface="+mn-ea"/>
                          <a:cs typeface="+mn-cs"/>
                        </a:rPr>
                        <a:t> </a:t>
                      </a:r>
                    </a:p>
                    <a:p>
                      <a:r>
                        <a:rPr lang="it-IT" sz="1000" b="1" kern="1200" dirty="0">
                          <a:solidFill>
                            <a:schemeClr val="dk1"/>
                          </a:solidFill>
                          <a:effectLst/>
                          <a:latin typeface="+mj-lt"/>
                          <a:ea typeface="+mn-ea"/>
                          <a:cs typeface="+mn-cs"/>
                        </a:rPr>
                        <a:t>Per la cittadinanza digitale</a:t>
                      </a:r>
                      <a:r>
                        <a:rPr lang="it-IT" sz="1000" kern="1200" dirty="0">
                          <a:solidFill>
                            <a:schemeClr val="dk1"/>
                          </a:solidFill>
                          <a:effectLst/>
                          <a:latin typeface="+mj-lt"/>
                          <a:ea typeface="+mn-ea"/>
                          <a:cs typeface="+mn-cs"/>
                        </a:rPr>
                        <a:t>:</a:t>
                      </a:r>
                    </a:p>
                    <a:p>
                      <a:r>
                        <a:rPr lang="it-IT" sz="1000" kern="1200" dirty="0">
                          <a:solidFill>
                            <a:schemeClr val="dk1"/>
                          </a:solidFill>
                          <a:effectLst/>
                          <a:latin typeface="+mj-lt"/>
                          <a:ea typeface="+mn-ea"/>
                          <a:cs typeface="+mn-cs"/>
                        </a:rPr>
                        <a:t>Formazione </a:t>
                      </a:r>
                      <a:r>
                        <a:rPr lang="it-IT" sz="1000" kern="1200" dirty="0" err="1">
                          <a:solidFill>
                            <a:schemeClr val="dk1"/>
                          </a:solidFill>
                          <a:effectLst/>
                          <a:latin typeface="+mj-lt"/>
                          <a:ea typeface="+mn-ea"/>
                          <a:cs typeface="+mn-cs"/>
                        </a:rPr>
                        <a:t>Dad</a:t>
                      </a:r>
                      <a:r>
                        <a:rPr lang="it-IT" sz="1000" kern="1200" dirty="0">
                          <a:solidFill>
                            <a:schemeClr val="dk1"/>
                          </a:solidFill>
                          <a:effectLst/>
                          <a:latin typeface="+mj-lt"/>
                          <a:ea typeface="+mn-ea"/>
                          <a:cs typeface="+mn-cs"/>
                        </a:rPr>
                        <a:t>.</a:t>
                      </a:r>
                    </a:p>
                    <a:p>
                      <a:r>
                        <a:rPr lang="it-IT" sz="1000" kern="1200" dirty="0">
                          <a:solidFill>
                            <a:schemeClr val="dk1"/>
                          </a:solidFill>
                          <a:effectLst/>
                          <a:latin typeface="+mj-lt"/>
                          <a:ea typeface="+mn-ea"/>
                          <a:cs typeface="+mn-cs"/>
                        </a:rPr>
                        <a:t>Le leggi sulla privacy.</a:t>
                      </a:r>
                    </a:p>
                    <a:p>
                      <a:r>
                        <a:rPr lang="it-IT" sz="1000" kern="1200" dirty="0">
                          <a:solidFill>
                            <a:schemeClr val="dk1"/>
                          </a:solidFill>
                          <a:effectLst/>
                          <a:latin typeface="+mj-lt"/>
                          <a:ea typeface="+mn-ea"/>
                          <a:cs typeface="+mn-cs"/>
                        </a:rPr>
                        <a:t>Bullismo e </a:t>
                      </a:r>
                      <a:r>
                        <a:rPr lang="it-IT" sz="1000" kern="1200" dirty="0" err="1">
                          <a:solidFill>
                            <a:schemeClr val="dk1"/>
                          </a:solidFill>
                          <a:effectLst/>
                          <a:latin typeface="+mj-lt"/>
                          <a:ea typeface="+mn-ea"/>
                          <a:cs typeface="+mn-cs"/>
                        </a:rPr>
                        <a:t>cyberbullismo</a:t>
                      </a:r>
                      <a:r>
                        <a:rPr lang="it-IT" sz="1000" kern="1200" dirty="0">
                          <a:solidFill>
                            <a:schemeClr val="dk1"/>
                          </a:solidFill>
                          <a:effectLst/>
                          <a:latin typeface="+mj-lt"/>
                          <a:ea typeface="+mn-ea"/>
                          <a:cs typeface="+mn-cs"/>
                        </a:rPr>
                        <a:t>.</a:t>
                      </a:r>
                    </a:p>
                    <a:p>
                      <a:endParaRPr lang="it-IT" sz="1000" dirty="0">
                        <a:latin typeface="+mj-lt"/>
                      </a:endParaRPr>
                    </a:p>
                  </a:txBody>
                  <a:tcPr marL="78668" marR="78668" marT="39334" marB="39334"/>
                </a:tc>
                <a:tc>
                  <a:txBody>
                    <a:bodyPr/>
                    <a:lstStyle/>
                    <a:p>
                      <a:pPr lvl="0"/>
                      <a:r>
                        <a:rPr lang="en-US" sz="1000" kern="1200" dirty="0">
                          <a:solidFill>
                            <a:schemeClr val="dk1"/>
                          </a:solidFill>
                          <a:effectLst/>
                          <a:latin typeface="+mj-lt"/>
                          <a:ea typeface="+mn-ea"/>
                          <a:cs typeface="+mn-cs"/>
                        </a:rPr>
                        <a:t>Fake news </a:t>
                      </a:r>
                      <a:endParaRPr lang="it-IT" sz="1000" kern="1200" dirty="0">
                        <a:solidFill>
                          <a:schemeClr val="dk1"/>
                        </a:solidFill>
                        <a:effectLst/>
                        <a:latin typeface="+mj-lt"/>
                        <a:ea typeface="+mn-ea"/>
                        <a:cs typeface="+mn-cs"/>
                      </a:endParaRPr>
                    </a:p>
                    <a:p>
                      <a:pPr lvl="0"/>
                      <a:r>
                        <a:rPr lang="it-IT" sz="1000" kern="1200" dirty="0" err="1">
                          <a:solidFill>
                            <a:schemeClr val="dk1"/>
                          </a:solidFill>
                          <a:effectLst/>
                          <a:latin typeface="+mj-lt"/>
                          <a:ea typeface="+mn-ea"/>
                          <a:cs typeface="+mn-cs"/>
                        </a:rPr>
                        <a:t>Cyberbullismo</a:t>
                      </a:r>
                      <a:r>
                        <a:rPr lang="it-IT" sz="1000" kern="1200" dirty="0">
                          <a:solidFill>
                            <a:schemeClr val="dk1"/>
                          </a:solidFill>
                          <a:effectLst/>
                          <a:latin typeface="+mj-lt"/>
                          <a:ea typeface="+mn-ea"/>
                          <a:cs typeface="+mn-cs"/>
                        </a:rPr>
                        <a:t> </a:t>
                      </a:r>
                    </a:p>
                    <a:p>
                      <a:pPr lvl="0"/>
                      <a:r>
                        <a:rPr lang="it-IT" sz="1000" kern="1200" dirty="0">
                          <a:solidFill>
                            <a:schemeClr val="dk1"/>
                          </a:solidFill>
                          <a:effectLst/>
                          <a:latin typeface="+mj-lt"/>
                          <a:ea typeface="+mn-ea"/>
                          <a:cs typeface="+mn-cs"/>
                        </a:rPr>
                        <a:t>Ecologia e ambientalismo</a:t>
                      </a:r>
                    </a:p>
                    <a:p>
                      <a:pPr lvl="0"/>
                      <a:r>
                        <a:rPr lang="it-IT" sz="1000" kern="1200" dirty="0">
                          <a:solidFill>
                            <a:schemeClr val="dk1"/>
                          </a:solidFill>
                          <a:effectLst/>
                          <a:latin typeface="+mj-lt"/>
                          <a:ea typeface="+mn-ea"/>
                          <a:cs typeface="+mn-cs"/>
                        </a:rPr>
                        <a:t>Manifesto della Comunicazione Non-ostile (Label </a:t>
                      </a:r>
                      <a:r>
                        <a:rPr lang="it-IT" sz="1000" kern="1200" dirty="0" err="1">
                          <a:solidFill>
                            <a:schemeClr val="dk1"/>
                          </a:solidFill>
                          <a:effectLst/>
                          <a:latin typeface="+mj-lt"/>
                          <a:ea typeface="+mn-ea"/>
                          <a:cs typeface="+mn-cs"/>
                        </a:rPr>
                        <a:t>Jars</a:t>
                      </a:r>
                      <a:r>
                        <a:rPr lang="it-IT" sz="1000" kern="1200" dirty="0">
                          <a:solidFill>
                            <a:schemeClr val="dk1"/>
                          </a:solidFill>
                          <a:effectLst/>
                          <a:latin typeface="+mj-lt"/>
                          <a:ea typeface="+mn-ea"/>
                          <a:cs typeface="+mn-cs"/>
                        </a:rPr>
                        <a:t> </a:t>
                      </a:r>
                      <a:r>
                        <a:rPr lang="it-IT" sz="1000" kern="1200" dirty="0" err="1">
                          <a:solidFill>
                            <a:schemeClr val="dk1"/>
                          </a:solidFill>
                          <a:effectLst/>
                          <a:latin typeface="+mj-lt"/>
                          <a:ea typeface="+mn-ea"/>
                          <a:cs typeface="+mn-cs"/>
                        </a:rPr>
                        <a:t>not</a:t>
                      </a:r>
                      <a:r>
                        <a:rPr lang="it-IT" sz="1000" kern="1200" dirty="0">
                          <a:solidFill>
                            <a:schemeClr val="dk1"/>
                          </a:solidFill>
                          <a:effectLst/>
                          <a:latin typeface="+mj-lt"/>
                          <a:ea typeface="+mn-ea"/>
                          <a:cs typeface="+mn-cs"/>
                        </a:rPr>
                        <a:t> People)</a:t>
                      </a:r>
                    </a:p>
                    <a:p>
                      <a:pPr lvl="0"/>
                      <a:r>
                        <a:rPr lang="it-IT" sz="1000" kern="1200" dirty="0">
                          <a:solidFill>
                            <a:schemeClr val="dk1"/>
                          </a:solidFill>
                          <a:effectLst/>
                          <a:latin typeface="+mj-lt"/>
                          <a:ea typeface="+mn-ea"/>
                          <a:cs typeface="+mn-cs"/>
                        </a:rPr>
                        <a:t>Aspetti positivi e negativi del cellulare – </a:t>
                      </a:r>
                      <a:r>
                        <a:rPr lang="it-IT" sz="1000" kern="1200" dirty="0" err="1">
                          <a:solidFill>
                            <a:schemeClr val="dk1"/>
                          </a:solidFill>
                          <a:effectLst/>
                          <a:latin typeface="+mj-lt"/>
                          <a:ea typeface="+mn-ea"/>
                          <a:cs typeface="+mn-cs"/>
                        </a:rPr>
                        <a:t>Cybermobbing</a:t>
                      </a:r>
                      <a:r>
                        <a:rPr lang="it-IT" sz="1000" kern="1200" dirty="0">
                          <a:solidFill>
                            <a:schemeClr val="dk1"/>
                          </a:solidFill>
                          <a:effectLst/>
                          <a:latin typeface="+mj-lt"/>
                          <a:ea typeface="+mn-ea"/>
                          <a:cs typeface="+mn-cs"/>
                        </a:rPr>
                        <a:t> (Lingua tedesca)</a:t>
                      </a:r>
                    </a:p>
                    <a:p>
                      <a:pPr lvl="0"/>
                      <a:r>
                        <a:rPr lang="it-IT" sz="1000" kern="1200" dirty="0">
                          <a:solidFill>
                            <a:schemeClr val="dk1"/>
                          </a:solidFill>
                          <a:effectLst/>
                          <a:latin typeface="+mj-lt"/>
                          <a:ea typeface="+mn-ea"/>
                          <a:cs typeface="+mn-cs"/>
                        </a:rPr>
                        <a:t>Tutela del patrimonio (</a:t>
                      </a:r>
                      <a:r>
                        <a:rPr lang="it-IT" sz="1000" kern="1200" dirty="0" err="1">
                          <a:solidFill>
                            <a:schemeClr val="dk1"/>
                          </a:solidFill>
                          <a:effectLst/>
                          <a:latin typeface="+mj-lt"/>
                          <a:ea typeface="+mn-ea"/>
                          <a:cs typeface="+mn-cs"/>
                        </a:rPr>
                        <a:t>conservation</a:t>
                      </a:r>
                      <a:r>
                        <a:rPr lang="it-IT" sz="1000" kern="1200" dirty="0">
                          <a:solidFill>
                            <a:schemeClr val="dk1"/>
                          </a:solidFill>
                          <a:effectLst/>
                          <a:latin typeface="+mj-lt"/>
                          <a:ea typeface="+mn-ea"/>
                          <a:cs typeface="+mn-cs"/>
                        </a:rPr>
                        <a:t>)</a:t>
                      </a:r>
                    </a:p>
                    <a:p>
                      <a:r>
                        <a:rPr lang="it-IT" sz="1000" kern="1200" dirty="0">
                          <a:solidFill>
                            <a:schemeClr val="dk1"/>
                          </a:solidFill>
                          <a:effectLst/>
                          <a:latin typeface="+mj-lt"/>
                          <a:ea typeface="+mn-ea"/>
                          <a:cs typeface="+mn-cs"/>
                        </a:rPr>
                        <a:t> </a:t>
                      </a:r>
                    </a:p>
                    <a:p>
                      <a:r>
                        <a:rPr lang="it-IT" sz="1000" kern="1200" dirty="0">
                          <a:solidFill>
                            <a:schemeClr val="dk1"/>
                          </a:solidFill>
                          <a:effectLst/>
                          <a:latin typeface="+mj-lt"/>
                          <a:ea typeface="+mn-ea"/>
                          <a:cs typeface="+mn-cs"/>
                        </a:rPr>
                        <a:t>3 ORE COMPLESSIVE</a:t>
                      </a:r>
                    </a:p>
                    <a:p>
                      <a:pPr lvl="0"/>
                      <a:endParaRPr lang="it-IT" sz="700" kern="1200" dirty="0">
                        <a:solidFill>
                          <a:schemeClr val="dk1"/>
                        </a:solidFill>
                        <a:effectLst/>
                        <a:latin typeface="+mj-lt"/>
                        <a:ea typeface="+mn-ea"/>
                        <a:cs typeface="+mn-cs"/>
                      </a:endParaRPr>
                    </a:p>
                  </a:txBody>
                  <a:tcPr marL="78668" marR="78668" marT="39334" marB="39334"/>
                </a:tc>
                <a:extLst>
                  <a:ext uri="{0D108BD9-81ED-4DB2-BD59-A6C34878D82A}">
                    <a16:rowId xmlns:a16="http://schemas.microsoft.com/office/drawing/2014/main" val="623352954"/>
                  </a:ext>
                </a:extLst>
              </a:tr>
              <a:tr h="7394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900" b="1" kern="1200">
                          <a:solidFill>
                            <a:schemeClr val="dk1"/>
                          </a:solidFill>
                          <a:effectLst/>
                          <a:latin typeface="+mj-lt"/>
                        </a:rPr>
                        <a:t>classi terze</a:t>
                      </a:r>
                      <a:endParaRPr lang="it-IT" sz="900" kern="1200">
                        <a:solidFill>
                          <a:schemeClr val="dk1"/>
                        </a:solidFill>
                        <a:effectLst/>
                        <a:latin typeface="+mj-lt"/>
                      </a:endParaRPr>
                    </a:p>
                    <a:p>
                      <a:endParaRPr lang="it-IT" sz="900">
                        <a:latin typeface="+mj-lt"/>
                      </a:endParaRPr>
                    </a:p>
                  </a:txBody>
                  <a:tcPr marL="78668" marR="78668" marT="39334" marB="3933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900" b="1" kern="1200" dirty="0">
                          <a:solidFill>
                            <a:schemeClr val="dk1"/>
                          </a:solidFill>
                          <a:effectLst/>
                          <a:latin typeface="+mj-lt"/>
                        </a:rPr>
                        <a:t>La </a:t>
                      </a:r>
                      <a:r>
                        <a:rPr lang="it-IT" sz="900" b="1" kern="1200" dirty="0" err="1">
                          <a:solidFill>
                            <a:schemeClr val="dk1"/>
                          </a:solidFill>
                          <a:effectLst/>
                          <a:latin typeface="+mj-lt"/>
                        </a:rPr>
                        <a:t>comunita</a:t>
                      </a:r>
                      <a:r>
                        <a:rPr lang="it-IT" sz="900" b="1" kern="1200" dirty="0">
                          <a:solidFill>
                            <a:schemeClr val="dk1"/>
                          </a:solidFill>
                          <a:effectLst/>
                          <a:latin typeface="+mj-lt"/>
                        </a:rPr>
                        <a:t>̀ europea: passato, presente e futuro</a:t>
                      </a:r>
                    </a:p>
                    <a:p>
                      <a:r>
                        <a:rPr lang="it-IT" sz="1000" kern="1200" dirty="0">
                          <a:solidFill>
                            <a:schemeClr val="dk1"/>
                          </a:solidFill>
                          <a:effectLst/>
                          <a:latin typeface="+mj-lt"/>
                          <a:ea typeface="+mn-ea"/>
                          <a:cs typeface="+mn-cs"/>
                        </a:rPr>
                        <a:t>Raccordo con i programmi di storia, filosofia, italiano, arte:</a:t>
                      </a:r>
                    </a:p>
                    <a:p>
                      <a:r>
                        <a:rPr lang="it-IT" sz="1000" u="sng" kern="1200" dirty="0">
                          <a:solidFill>
                            <a:schemeClr val="dk1"/>
                          </a:solidFill>
                          <a:effectLst/>
                          <a:latin typeface="+mj-lt"/>
                          <a:ea typeface="+mn-ea"/>
                          <a:cs typeface="+mn-cs"/>
                        </a:rPr>
                        <a:t>Le radici dell’Europa nel Medioevo</a:t>
                      </a:r>
                      <a:r>
                        <a:rPr lang="it-IT" sz="1000" kern="1200" dirty="0">
                          <a:solidFill>
                            <a:schemeClr val="dk1"/>
                          </a:solidFill>
                          <a:effectLst/>
                          <a:latin typeface="+mj-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900" kern="1200" dirty="0">
                        <a:solidFill>
                          <a:schemeClr val="dk1"/>
                        </a:solidFill>
                        <a:effectLst/>
                        <a:latin typeface="+mj-lt"/>
                      </a:endParaRPr>
                    </a:p>
                    <a:p>
                      <a:endParaRPr lang="it-IT" sz="900" dirty="0">
                        <a:latin typeface="+mj-lt"/>
                      </a:endParaRPr>
                    </a:p>
                  </a:txBody>
                  <a:tcPr marL="78668" marR="78668" marT="39334" marB="39334"/>
                </a:tc>
                <a:tc>
                  <a:txBody>
                    <a:bodyPr/>
                    <a:lstStyle/>
                    <a:p>
                      <a:r>
                        <a:rPr lang="it-IT" sz="1000" b="1" u="sng" kern="1200" dirty="0">
                          <a:solidFill>
                            <a:schemeClr val="dk1"/>
                          </a:solidFill>
                          <a:effectLst/>
                          <a:latin typeface="+mj-lt"/>
                          <a:ea typeface="+mn-ea"/>
                          <a:cs typeface="+mn-cs"/>
                        </a:rPr>
                        <a:t>Per lo Sviluppo sostenibile</a:t>
                      </a:r>
                      <a:r>
                        <a:rPr lang="it-IT" sz="1000" b="1" kern="1200" dirty="0">
                          <a:solidFill>
                            <a:schemeClr val="dk1"/>
                          </a:solidFill>
                          <a:effectLst/>
                          <a:latin typeface="+mj-lt"/>
                          <a:ea typeface="+mn-ea"/>
                          <a:cs typeface="+mn-cs"/>
                        </a:rPr>
                        <a:t>:</a:t>
                      </a:r>
                      <a:endParaRPr lang="it-IT" sz="1000" kern="1200" dirty="0">
                        <a:solidFill>
                          <a:schemeClr val="dk1"/>
                        </a:solidFill>
                        <a:effectLst/>
                        <a:latin typeface="+mj-lt"/>
                        <a:ea typeface="+mn-ea"/>
                        <a:cs typeface="+mn-cs"/>
                      </a:endParaRPr>
                    </a:p>
                    <a:p>
                      <a:r>
                        <a:rPr lang="it-IT" sz="1000" b="0" kern="1200" dirty="0">
                          <a:solidFill>
                            <a:schemeClr val="dk1"/>
                          </a:solidFill>
                          <a:effectLst/>
                          <a:latin typeface="+mj-lt"/>
                          <a:ea typeface="+mn-ea"/>
                          <a:cs typeface="+mn-cs"/>
                        </a:rPr>
                        <a:t>a) Educazione all’ambiente</a:t>
                      </a:r>
                    </a:p>
                    <a:p>
                      <a:r>
                        <a:rPr lang="it-IT" sz="1000" kern="1200" dirty="0">
                          <a:solidFill>
                            <a:schemeClr val="dk1"/>
                          </a:solidFill>
                          <a:effectLst/>
                          <a:latin typeface="+mj-lt"/>
                          <a:ea typeface="+mn-ea"/>
                          <a:cs typeface="+mn-cs"/>
                        </a:rPr>
                        <a:t>Le mutazioni e la salute umana: studio sull’uso dei mutageni di tipo chimico per la conservazione alimentare e delle radiazioni o altri elementi artificiali e naturali nella diffusione delle malattie genetiche anche rare.</a:t>
                      </a:r>
                    </a:p>
                    <a:p>
                      <a:r>
                        <a:rPr lang="it-IT" sz="1000" kern="1200" dirty="0">
                          <a:solidFill>
                            <a:schemeClr val="dk1"/>
                          </a:solidFill>
                          <a:effectLst/>
                          <a:latin typeface="+mj-lt"/>
                          <a:ea typeface="+mn-ea"/>
                          <a:cs typeface="+mn-cs"/>
                        </a:rPr>
                        <a:t>Le biotecnologie per l’agricoltura e per l’ambiente. </a:t>
                      </a:r>
                    </a:p>
                    <a:p>
                      <a:r>
                        <a:rPr lang="it-IT" sz="1000" b="0" kern="1200" dirty="0">
                          <a:solidFill>
                            <a:schemeClr val="dk1"/>
                          </a:solidFill>
                          <a:effectLst/>
                          <a:latin typeface="+mj-lt"/>
                          <a:ea typeface="+mn-ea"/>
                          <a:cs typeface="+mn-cs"/>
                        </a:rPr>
                        <a:t>b) Educazione alla salute    </a:t>
                      </a:r>
                    </a:p>
                    <a:p>
                      <a:r>
                        <a:rPr lang="it-IT" sz="1000" kern="1200" dirty="0">
                          <a:solidFill>
                            <a:schemeClr val="dk1"/>
                          </a:solidFill>
                          <a:effectLst/>
                          <a:latin typeface="+mj-lt"/>
                          <a:ea typeface="+mn-ea"/>
                          <a:cs typeface="+mn-cs"/>
                        </a:rPr>
                        <a:t>Donazione degli organi e tessuti (</a:t>
                      </a:r>
                      <a:r>
                        <a:rPr lang="it-IT" sz="1000" kern="1200" dirty="0" err="1">
                          <a:solidFill>
                            <a:schemeClr val="dk1"/>
                          </a:solidFill>
                          <a:effectLst/>
                          <a:latin typeface="+mj-lt"/>
                          <a:ea typeface="+mn-ea"/>
                          <a:cs typeface="+mn-cs"/>
                        </a:rPr>
                        <a:t>Crt</a:t>
                      </a:r>
                      <a:r>
                        <a:rPr lang="it-IT" sz="1000" kern="1200" dirty="0">
                          <a:solidFill>
                            <a:schemeClr val="dk1"/>
                          </a:solidFill>
                          <a:effectLst/>
                          <a:latin typeface="+mj-lt"/>
                          <a:ea typeface="+mn-ea"/>
                          <a:cs typeface="+mn-cs"/>
                        </a:rPr>
                        <a:t> FVG)</a:t>
                      </a:r>
                    </a:p>
                    <a:p>
                      <a:r>
                        <a:rPr lang="it-IT" sz="1000" b="0" kern="1200" dirty="0">
                          <a:solidFill>
                            <a:schemeClr val="dk1"/>
                          </a:solidFill>
                          <a:effectLst/>
                          <a:latin typeface="+mj-lt"/>
                          <a:ea typeface="+mn-ea"/>
                          <a:cs typeface="+mn-cs"/>
                        </a:rPr>
                        <a:t>c) Patrimonio, Beni culturali </a:t>
                      </a:r>
                      <a:r>
                        <a:rPr lang="it-IT" sz="1000" kern="1200" dirty="0">
                          <a:solidFill>
                            <a:schemeClr val="dk1"/>
                          </a:solidFill>
                          <a:effectLst/>
                          <a:latin typeface="+mj-lt"/>
                          <a:ea typeface="+mn-ea"/>
                          <a:cs typeface="+mn-cs"/>
                        </a:rPr>
                        <a:t>Tutela in ambito storico ambito storico-artistico e archeologico (per l’indirizzo tradizionale e Archimede).</a:t>
                      </a:r>
                    </a:p>
                    <a:p>
                      <a:r>
                        <a:rPr lang="it-IT" sz="1000" kern="1200" dirty="0">
                          <a:solidFill>
                            <a:schemeClr val="dk1"/>
                          </a:solidFill>
                          <a:effectLst/>
                          <a:latin typeface="+mj-lt"/>
                          <a:ea typeface="+mn-ea"/>
                          <a:cs typeface="+mn-cs"/>
                        </a:rPr>
                        <a:t>Rapporto uomo-ambiente per il    Cicerone.</a:t>
                      </a:r>
                    </a:p>
                    <a:p>
                      <a:endParaRPr lang="it-IT" sz="900" dirty="0">
                        <a:latin typeface="+mj-lt"/>
                      </a:endParaRPr>
                    </a:p>
                  </a:txBody>
                  <a:tcPr marL="78668" marR="78668" marT="39334" marB="39334"/>
                </a:tc>
                <a:tc>
                  <a:txBody>
                    <a:bodyPr/>
                    <a:lstStyle/>
                    <a:p>
                      <a:pPr lvl="0"/>
                      <a:r>
                        <a:rPr lang="it-IT" sz="1000" kern="1200" dirty="0">
                          <a:solidFill>
                            <a:schemeClr val="dk1"/>
                          </a:solidFill>
                          <a:effectLst/>
                          <a:latin typeface="+mj-lt"/>
                          <a:ea typeface="+mn-ea"/>
                          <a:cs typeface="+mn-cs"/>
                        </a:rPr>
                        <a:t>I diritti umani</a:t>
                      </a:r>
                    </a:p>
                    <a:p>
                      <a:pPr lvl="0"/>
                      <a:r>
                        <a:rPr lang="it-IT" sz="1000" kern="1200" dirty="0">
                          <a:solidFill>
                            <a:schemeClr val="dk1"/>
                          </a:solidFill>
                          <a:effectLst/>
                          <a:latin typeface="+mj-lt"/>
                          <a:ea typeface="+mn-ea"/>
                          <a:cs typeface="+mn-cs"/>
                        </a:rPr>
                        <a:t>Magna Carta</a:t>
                      </a:r>
                    </a:p>
                    <a:p>
                      <a:pPr lvl="0"/>
                      <a:r>
                        <a:rPr lang="it-IT" sz="1000" kern="1200" dirty="0">
                          <a:solidFill>
                            <a:schemeClr val="dk1"/>
                          </a:solidFill>
                          <a:effectLst/>
                          <a:latin typeface="+mj-lt"/>
                          <a:ea typeface="+mn-ea"/>
                          <a:cs typeface="+mn-cs"/>
                        </a:rPr>
                        <a:t>Una vita (quasi) senza plastica (Lingua tedesca)</a:t>
                      </a:r>
                    </a:p>
                    <a:p>
                      <a:pPr lvl="0"/>
                      <a:r>
                        <a:rPr lang="it-IT" sz="1000" kern="1200" dirty="0" err="1">
                          <a:solidFill>
                            <a:schemeClr val="dk1"/>
                          </a:solidFill>
                          <a:effectLst/>
                          <a:latin typeface="+mj-lt"/>
                          <a:ea typeface="+mn-ea"/>
                          <a:cs typeface="+mn-cs"/>
                        </a:rPr>
                        <a:t>Brexit</a:t>
                      </a:r>
                      <a:endParaRPr lang="it-IT" sz="1000" kern="1200" dirty="0">
                        <a:solidFill>
                          <a:schemeClr val="dk1"/>
                        </a:solidFill>
                        <a:effectLst/>
                        <a:latin typeface="+mj-lt"/>
                        <a:ea typeface="+mn-ea"/>
                        <a:cs typeface="+mn-cs"/>
                      </a:endParaRPr>
                    </a:p>
                    <a:p>
                      <a:r>
                        <a:rPr lang="it-IT" sz="1000" kern="1200" dirty="0">
                          <a:solidFill>
                            <a:schemeClr val="dk1"/>
                          </a:solidFill>
                          <a:effectLst/>
                          <a:latin typeface="+mj-lt"/>
                          <a:ea typeface="+mn-ea"/>
                          <a:cs typeface="+mn-cs"/>
                        </a:rPr>
                        <a:t> </a:t>
                      </a:r>
                    </a:p>
                    <a:p>
                      <a:r>
                        <a:rPr lang="it-IT" sz="1000" kern="1200" dirty="0">
                          <a:solidFill>
                            <a:schemeClr val="dk1"/>
                          </a:solidFill>
                          <a:effectLst/>
                          <a:latin typeface="+mj-lt"/>
                          <a:ea typeface="+mn-ea"/>
                          <a:cs typeface="+mn-cs"/>
                        </a:rPr>
                        <a:t>3 ORE COMPLESSIVE</a:t>
                      </a:r>
                    </a:p>
                    <a:p>
                      <a:r>
                        <a:rPr lang="it-IT" sz="1800" kern="1200" dirty="0">
                          <a:solidFill>
                            <a:schemeClr val="dk1"/>
                          </a:solidFill>
                          <a:effectLst/>
                          <a:latin typeface="+mn-lt"/>
                          <a:ea typeface="+mn-ea"/>
                          <a:cs typeface="+mn-cs"/>
                        </a:rPr>
                        <a:t> </a:t>
                      </a:r>
                    </a:p>
                    <a:p>
                      <a:pPr lvl="0"/>
                      <a:endParaRPr lang="it-IT" sz="700" kern="1200" dirty="0">
                        <a:solidFill>
                          <a:schemeClr val="dk1"/>
                        </a:solidFill>
                        <a:effectLst/>
                        <a:latin typeface="+mj-lt"/>
                        <a:ea typeface="+mn-ea"/>
                        <a:cs typeface="+mn-cs"/>
                      </a:endParaRPr>
                    </a:p>
                  </a:txBody>
                  <a:tcPr marL="78668" marR="78668" marT="39334" marB="39334"/>
                </a:tc>
                <a:extLst>
                  <a:ext uri="{0D108BD9-81ED-4DB2-BD59-A6C34878D82A}">
                    <a16:rowId xmlns:a16="http://schemas.microsoft.com/office/drawing/2014/main" val="2167130393"/>
                  </a:ext>
                </a:extLst>
              </a:tr>
              <a:tr h="1159041">
                <a:tc>
                  <a:txBody>
                    <a:bodyPr/>
                    <a:lstStyle/>
                    <a:p>
                      <a:r>
                        <a:rPr lang="it-IT" sz="900" b="1" kern="1200">
                          <a:solidFill>
                            <a:schemeClr val="dk1"/>
                          </a:solidFill>
                          <a:effectLst/>
                          <a:latin typeface="+mj-lt"/>
                        </a:rPr>
                        <a:t>classi quarte</a:t>
                      </a:r>
                      <a:endParaRPr lang="it-IT" sz="900" kern="1200">
                        <a:solidFill>
                          <a:schemeClr val="dk1"/>
                        </a:solidFill>
                        <a:effectLst/>
                        <a:latin typeface="+mj-lt"/>
                      </a:endParaRPr>
                    </a:p>
                    <a:p>
                      <a:endParaRPr lang="it-IT" sz="900">
                        <a:latin typeface="+mj-lt"/>
                      </a:endParaRPr>
                    </a:p>
                  </a:txBody>
                  <a:tcPr marL="78668" marR="78668" marT="39334" marB="39334"/>
                </a:tc>
                <a:tc>
                  <a:txBody>
                    <a:bodyPr/>
                    <a:lstStyle/>
                    <a:p>
                      <a:r>
                        <a:rPr lang="it-IT" sz="900" b="1" kern="1200" dirty="0">
                          <a:solidFill>
                            <a:schemeClr val="dk1"/>
                          </a:solidFill>
                          <a:effectLst/>
                          <a:latin typeface="+mn-lt"/>
                          <a:ea typeface="+mn-ea"/>
                          <a:cs typeface="+mn-cs"/>
                        </a:rPr>
                        <a:t>Introduzione all’Agenda 2030</a:t>
                      </a:r>
                      <a:endParaRPr lang="it-IT" sz="900" kern="1200" dirty="0">
                        <a:solidFill>
                          <a:schemeClr val="dk1"/>
                        </a:solidFill>
                        <a:effectLst/>
                        <a:latin typeface="+mn-lt"/>
                        <a:ea typeface="+mn-ea"/>
                        <a:cs typeface="+mn-cs"/>
                      </a:endParaRPr>
                    </a:p>
                    <a:p>
                      <a:r>
                        <a:rPr lang="it-IT" sz="900" b="1" kern="1200" dirty="0">
                          <a:solidFill>
                            <a:schemeClr val="dk1"/>
                          </a:solidFill>
                          <a:effectLst/>
                          <a:latin typeface="+mn-lt"/>
                          <a:ea typeface="+mn-ea"/>
                          <a:cs typeface="+mn-cs"/>
                        </a:rPr>
                        <a:t> </a:t>
                      </a:r>
                      <a:endParaRPr lang="it-IT" sz="900" kern="1200" dirty="0">
                        <a:solidFill>
                          <a:schemeClr val="dk1"/>
                        </a:solidFill>
                        <a:effectLst/>
                        <a:latin typeface="+mn-lt"/>
                        <a:ea typeface="+mn-ea"/>
                        <a:cs typeface="+mn-cs"/>
                      </a:endParaRPr>
                    </a:p>
                    <a:p>
                      <a:r>
                        <a:rPr lang="it-IT" sz="900" kern="1200" dirty="0">
                          <a:solidFill>
                            <a:schemeClr val="dk1"/>
                          </a:solidFill>
                          <a:effectLst/>
                          <a:latin typeface="+mn-lt"/>
                          <a:ea typeface="+mn-ea"/>
                          <a:cs typeface="+mn-cs"/>
                        </a:rPr>
                        <a:t>Raccordo con i programmi di Storia, Filosofia, Italiano,  Arte:</a:t>
                      </a:r>
                    </a:p>
                    <a:p>
                      <a:r>
                        <a:rPr lang="it-IT" sz="900" kern="1200" dirty="0">
                          <a:solidFill>
                            <a:schemeClr val="dk1"/>
                          </a:solidFill>
                          <a:effectLst/>
                          <a:latin typeface="+mn-lt"/>
                          <a:ea typeface="+mn-ea"/>
                          <a:cs typeface="+mn-cs"/>
                        </a:rPr>
                        <a:t> </a:t>
                      </a:r>
                    </a:p>
                    <a:p>
                      <a:r>
                        <a:rPr lang="it-IT" sz="900" u="sng" kern="1200" dirty="0">
                          <a:solidFill>
                            <a:schemeClr val="dk1"/>
                          </a:solidFill>
                          <a:effectLst/>
                          <a:latin typeface="+mn-lt"/>
                          <a:ea typeface="+mn-ea"/>
                          <a:cs typeface="+mn-cs"/>
                        </a:rPr>
                        <a:t>Le Rivoluzioni </a:t>
                      </a:r>
                      <a:endParaRPr lang="it-IT" sz="900" kern="1200" dirty="0">
                        <a:solidFill>
                          <a:schemeClr val="dk1"/>
                        </a:solidFill>
                        <a:effectLst/>
                        <a:latin typeface="+mn-lt"/>
                        <a:ea typeface="+mn-ea"/>
                        <a:cs typeface="+mn-cs"/>
                      </a:endParaRPr>
                    </a:p>
                    <a:p>
                      <a:r>
                        <a:rPr lang="it-IT" sz="900" u="sng" kern="1200" dirty="0">
                          <a:solidFill>
                            <a:schemeClr val="dk1"/>
                          </a:solidFill>
                          <a:effectLst/>
                          <a:latin typeface="+mn-lt"/>
                          <a:ea typeface="+mn-ea"/>
                          <a:cs typeface="+mn-cs"/>
                        </a:rPr>
                        <a:t>Industriali</a:t>
                      </a:r>
                    </a:p>
                    <a:p>
                      <a:endParaRPr lang="it-IT" sz="9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900" kern="1200" dirty="0">
                        <a:solidFill>
                          <a:schemeClr val="dk1"/>
                        </a:solidFill>
                        <a:effectLst/>
                        <a:latin typeface="+mj-lt"/>
                      </a:endParaRPr>
                    </a:p>
                  </a:txBody>
                  <a:tcPr marL="78668" marR="78668" marT="39334" marB="39334"/>
                </a:tc>
                <a:tc>
                  <a:txBody>
                    <a:bodyPr/>
                    <a:lstStyle/>
                    <a:p>
                      <a:r>
                        <a:rPr lang="it-IT" sz="900" b="1" u="none" kern="1200" dirty="0">
                          <a:solidFill>
                            <a:schemeClr val="dk1"/>
                          </a:solidFill>
                          <a:effectLst/>
                          <a:latin typeface="+mn-lt"/>
                          <a:ea typeface="+mn-ea"/>
                          <a:cs typeface="+mn-cs"/>
                        </a:rPr>
                        <a:t>Obiettivo 8</a:t>
                      </a:r>
                    </a:p>
                    <a:p>
                      <a:r>
                        <a:rPr lang="it-IT" sz="900" kern="1200" dirty="0">
                          <a:solidFill>
                            <a:schemeClr val="dk1"/>
                          </a:solidFill>
                          <a:effectLst/>
                          <a:latin typeface="+mn-lt"/>
                          <a:ea typeface="+mn-ea"/>
                          <a:cs typeface="+mn-cs"/>
                        </a:rPr>
                        <a:t>Lavoro dignitoso e crescita economica</a:t>
                      </a:r>
                    </a:p>
                    <a:p>
                      <a:r>
                        <a:rPr lang="it-IT" sz="900" b="1" u="none" kern="1200" dirty="0">
                          <a:solidFill>
                            <a:schemeClr val="dk1"/>
                          </a:solidFill>
                          <a:effectLst/>
                          <a:latin typeface="+mn-lt"/>
                          <a:ea typeface="+mn-ea"/>
                          <a:cs typeface="+mn-cs"/>
                        </a:rPr>
                        <a:t>Obiettivo 9</a:t>
                      </a:r>
                    </a:p>
                    <a:p>
                      <a:r>
                        <a:rPr lang="it-IT" sz="900" kern="1200" dirty="0">
                          <a:solidFill>
                            <a:schemeClr val="dk1"/>
                          </a:solidFill>
                          <a:effectLst/>
                          <a:latin typeface="+mn-lt"/>
                          <a:ea typeface="+mn-ea"/>
                          <a:cs typeface="+mn-cs"/>
                        </a:rPr>
                        <a:t>Industria Innovazione e Infrastrutture</a:t>
                      </a:r>
                    </a:p>
                    <a:p>
                      <a:r>
                        <a:rPr lang="it-IT" sz="900" b="1" u="none" kern="1200" dirty="0">
                          <a:solidFill>
                            <a:schemeClr val="dk1"/>
                          </a:solidFill>
                          <a:effectLst/>
                          <a:latin typeface="+mn-lt"/>
                          <a:ea typeface="+mn-ea"/>
                          <a:cs typeface="+mn-cs"/>
                        </a:rPr>
                        <a:t>Obiettivo 10</a:t>
                      </a:r>
                    </a:p>
                    <a:p>
                      <a:r>
                        <a:rPr lang="it-IT" sz="900" kern="1200" dirty="0">
                          <a:solidFill>
                            <a:schemeClr val="dk1"/>
                          </a:solidFill>
                          <a:effectLst/>
                          <a:latin typeface="+mn-lt"/>
                          <a:ea typeface="+mn-ea"/>
                          <a:cs typeface="+mn-cs"/>
                        </a:rPr>
                        <a:t>Ridurre le diseguaglianze</a:t>
                      </a:r>
                    </a:p>
                    <a:p>
                      <a:r>
                        <a:rPr lang="it-IT" sz="900" b="1" kern="1200" dirty="0">
                          <a:solidFill>
                            <a:schemeClr val="dk1"/>
                          </a:solidFill>
                          <a:effectLst/>
                          <a:latin typeface="+mn-lt"/>
                          <a:ea typeface="+mn-ea"/>
                          <a:cs typeface="+mn-cs"/>
                        </a:rPr>
                        <a:t> </a:t>
                      </a:r>
                      <a:endParaRPr lang="it-IT" sz="900" kern="1200" dirty="0">
                        <a:solidFill>
                          <a:schemeClr val="dk1"/>
                        </a:solidFill>
                        <a:effectLst/>
                        <a:latin typeface="+mn-lt"/>
                        <a:ea typeface="+mn-ea"/>
                        <a:cs typeface="+mn-cs"/>
                      </a:endParaRPr>
                    </a:p>
                    <a:p>
                      <a:r>
                        <a:rPr lang="it-IT" sz="900" b="1" u="none" kern="1200" dirty="0">
                          <a:solidFill>
                            <a:schemeClr val="dk1"/>
                          </a:solidFill>
                          <a:effectLst/>
                          <a:latin typeface="+mn-lt"/>
                          <a:ea typeface="+mn-ea"/>
                          <a:cs typeface="+mn-cs"/>
                        </a:rPr>
                        <a:t>Per lo Sviluppo sostenibile:</a:t>
                      </a:r>
                      <a:endParaRPr lang="it-IT" sz="900" u="none" kern="1200" dirty="0">
                        <a:solidFill>
                          <a:schemeClr val="dk1"/>
                        </a:solidFill>
                        <a:effectLst/>
                        <a:latin typeface="+mn-lt"/>
                        <a:ea typeface="+mn-ea"/>
                        <a:cs typeface="+mn-cs"/>
                      </a:endParaRPr>
                    </a:p>
                    <a:p>
                      <a:r>
                        <a:rPr lang="it-IT" sz="900" b="0" kern="1200" dirty="0">
                          <a:solidFill>
                            <a:schemeClr val="dk1"/>
                          </a:solidFill>
                          <a:effectLst/>
                          <a:latin typeface="+mn-lt"/>
                          <a:ea typeface="+mn-ea"/>
                          <a:cs typeface="+mn-cs"/>
                        </a:rPr>
                        <a:t>a) Educazione all’ambiente </a:t>
                      </a:r>
                    </a:p>
                    <a:p>
                      <a:r>
                        <a:rPr lang="it-IT" sz="900" kern="1200" dirty="0">
                          <a:solidFill>
                            <a:schemeClr val="dk1"/>
                          </a:solidFill>
                          <a:effectLst/>
                          <a:latin typeface="+mn-lt"/>
                          <a:ea typeface="+mn-ea"/>
                          <a:cs typeface="+mn-cs"/>
                        </a:rPr>
                        <a:t>La relazione tra l’inquinamento atmosferico e il cancro</a:t>
                      </a:r>
                      <a:r>
                        <a:rPr lang="it-IT" sz="1600" kern="1200" dirty="0">
                          <a:solidFill>
                            <a:schemeClr val="dk1"/>
                          </a:solidFill>
                          <a:effectLst/>
                          <a:latin typeface="+mn-lt"/>
                          <a:ea typeface="+mn-ea"/>
                          <a:cs typeface="+mn-cs"/>
                        </a:rPr>
                        <a:t>: </a:t>
                      </a:r>
                      <a:r>
                        <a:rPr lang="it-IT" sz="900" kern="1200" dirty="0">
                          <a:solidFill>
                            <a:schemeClr val="dk1"/>
                          </a:solidFill>
                          <a:effectLst/>
                          <a:latin typeface="+mn-lt"/>
                          <a:ea typeface="+mn-ea"/>
                          <a:cs typeface="+mn-cs"/>
                        </a:rPr>
                        <a:t>epidemiologia ambientale.</a:t>
                      </a:r>
                    </a:p>
                    <a:p>
                      <a:r>
                        <a:rPr lang="it-IT" sz="900" kern="1200" dirty="0">
                          <a:solidFill>
                            <a:schemeClr val="dk1"/>
                          </a:solidFill>
                          <a:effectLst/>
                          <a:latin typeface="+mn-lt"/>
                          <a:ea typeface="+mn-ea"/>
                          <a:cs typeface="+mn-cs"/>
                        </a:rPr>
                        <a:t>Gli “errori” del nostro sistema immunitario: le reazioni allergiche e l’esposizione agli inquinanti ambientali.</a:t>
                      </a:r>
                    </a:p>
                    <a:p>
                      <a:endParaRPr lang="it-IT" sz="900" kern="1200" dirty="0">
                        <a:solidFill>
                          <a:schemeClr val="dk1"/>
                        </a:solidFill>
                        <a:effectLst/>
                        <a:latin typeface="+mn-lt"/>
                        <a:ea typeface="+mn-ea"/>
                        <a:cs typeface="+mn-cs"/>
                      </a:endParaRPr>
                    </a:p>
                    <a:p>
                      <a:r>
                        <a:rPr lang="it-IT" sz="900" b="0" kern="1200" dirty="0">
                          <a:solidFill>
                            <a:schemeClr val="dk1"/>
                          </a:solidFill>
                          <a:effectLst/>
                          <a:latin typeface="+mn-lt"/>
                          <a:ea typeface="+mn-ea"/>
                          <a:cs typeface="+mn-cs"/>
                        </a:rPr>
                        <a:t>b) Educazione alla salute</a:t>
                      </a:r>
                    </a:p>
                    <a:p>
                      <a:r>
                        <a:rPr lang="it-IT" sz="900" b="1" u="none" kern="1200" dirty="0">
                          <a:solidFill>
                            <a:schemeClr val="dk1"/>
                          </a:solidFill>
                          <a:effectLst/>
                          <a:latin typeface="+mn-lt"/>
                          <a:ea typeface="+mn-ea"/>
                          <a:cs typeface="+mn-cs"/>
                        </a:rPr>
                        <a:t>Obiettivo 3:</a:t>
                      </a:r>
                      <a:br>
                        <a:rPr lang="it-IT" sz="900" u="sng" kern="1200" dirty="0">
                          <a:solidFill>
                            <a:schemeClr val="dk1"/>
                          </a:solidFill>
                          <a:effectLst/>
                          <a:latin typeface="+mn-lt"/>
                          <a:ea typeface="+mn-ea"/>
                          <a:cs typeface="+mn-cs"/>
                        </a:rPr>
                      </a:br>
                      <a:r>
                        <a:rPr lang="it-IT" sz="900" kern="1200" dirty="0">
                          <a:solidFill>
                            <a:schemeClr val="dk1"/>
                          </a:solidFill>
                          <a:effectLst/>
                          <a:latin typeface="+mn-lt"/>
                          <a:ea typeface="+mn-ea"/>
                          <a:cs typeface="+mn-cs"/>
                        </a:rPr>
                        <a:t>Salute e Benessere</a:t>
                      </a:r>
                    </a:p>
                    <a:p>
                      <a:r>
                        <a:rPr lang="it-IT" sz="900" kern="1200" dirty="0">
                          <a:solidFill>
                            <a:schemeClr val="dk1"/>
                          </a:solidFill>
                          <a:effectLst/>
                          <a:latin typeface="+mn-lt"/>
                          <a:ea typeface="+mn-ea"/>
                          <a:cs typeface="+mn-cs"/>
                        </a:rPr>
                        <a:t>Prevenzione dei tumori attraverso l'adozione di uno stile di vita sano (Progetto Martina- Lions).</a:t>
                      </a:r>
                    </a:p>
                    <a:p>
                      <a:endParaRPr lang="it-IT" sz="900" kern="1200" dirty="0">
                        <a:solidFill>
                          <a:schemeClr val="dk1"/>
                        </a:solidFill>
                        <a:effectLst/>
                        <a:latin typeface="+mn-lt"/>
                        <a:ea typeface="+mn-ea"/>
                        <a:cs typeface="+mn-cs"/>
                      </a:endParaRPr>
                    </a:p>
                    <a:p>
                      <a:r>
                        <a:rPr lang="it-IT" sz="900" b="0" kern="1200" dirty="0">
                          <a:solidFill>
                            <a:schemeClr val="dk1"/>
                          </a:solidFill>
                          <a:effectLst/>
                          <a:latin typeface="+mn-lt"/>
                          <a:ea typeface="+mn-ea"/>
                          <a:cs typeface="+mn-cs"/>
                        </a:rPr>
                        <a:t>c) Patrimonio, Beni culturali</a:t>
                      </a:r>
                    </a:p>
                    <a:p>
                      <a:r>
                        <a:rPr lang="it-IT" sz="900" b="1" kern="1200" dirty="0">
                          <a:solidFill>
                            <a:schemeClr val="dk1"/>
                          </a:solidFill>
                          <a:effectLst/>
                          <a:latin typeface="+mn-lt"/>
                          <a:ea typeface="+mn-ea"/>
                          <a:cs typeface="+mn-cs"/>
                        </a:rPr>
                        <a:t> </a:t>
                      </a:r>
                      <a:r>
                        <a:rPr lang="it-IT" sz="900" kern="1200" dirty="0">
                          <a:solidFill>
                            <a:schemeClr val="dk1"/>
                          </a:solidFill>
                          <a:effectLst/>
                          <a:latin typeface="+mn-lt"/>
                          <a:ea typeface="+mn-ea"/>
                          <a:cs typeface="+mn-cs"/>
                        </a:rPr>
                        <a:t>Rapporto uomo-ambiente (per il Cicerone)</a:t>
                      </a:r>
                    </a:p>
                    <a:p>
                      <a:r>
                        <a:rPr lang="it-IT" sz="900" kern="1200" dirty="0">
                          <a:solidFill>
                            <a:schemeClr val="dk1"/>
                          </a:solidFill>
                          <a:effectLst/>
                          <a:latin typeface="+mn-lt"/>
                          <a:ea typeface="+mn-ea"/>
                          <a:cs typeface="+mn-cs"/>
                        </a:rPr>
                        <a:t>Abusivismo edilizio, sventramenti città storiche, architettura che rispetta l’ambiente (per il tradizionale e Archimede)</a:t>
                      </a:r>
                    </a:p>
                    <a:p>
                      <a:endParaRPr lang="it-IT" sz="900" dirty="0">
                        <a:latin typeface="+mj-lt"/>
                      </a:endParaRPr>
                    </a:p>
                  </a:txBody>
                  <a:tcPr marL="78668" marR="78668" marT="39334" marB="39334"/>
                </a:tc>
                <a:tc>
                  <a:txBody>
                    <a:bodyPr/>
                    <a:lstStyle/>
                    <a:p>
                      <a:pPr lvl="0"/>
                      <a:r>
                        <a:rPr lang="it-IT" sz="1000" kern="1200" dirty="0">
                          <a:solidFill>
                            <a:schemeClr val="dk1"/>
                          </a:solidFill>
                          <a:effectLst/>
                          <a:latin typeface="+mj-lt"/>
                          <a:ea typeface="+mn-ea"/>
                          <a:cs typeface="+mn-cs"/>
                        </a:rPr>
                        <a:t>Bill of </a:t>
                      </a:r>
                      <a:r>
                        <a:rPr lang="it-IT" sz="1000" kern="1200" dirty="0" err="1">
                          <a:solidFill>
                            <a:schemeClr val="dk1"/>
                          </a:solidFill>
                          <a:effectLst/>
                          <a:latin typeface="+mj-lt"/>
                          <a:ea typeface="+mn-ea"/>
                          <a:cs typeface="+mn-cs"/>
                        </a:rPr>
                        <a:t>Rights</a:t>
                      </a:r>
                      <a:endParaRPr lang="it-IT" sz="1000" kern="1200" dirty="0">
                        <a:solidFill>
                          <a:schemeClr val="dk1"/>
                        </a:solidFill>
                        <a:effectLst/>
                        <a:latin typeface="+mj-lt"/>
                        <a:ea typeface="+mn-ea"/>
                        <a:cs typeface="+mn-cs"/>
                      </a:endParaRPr>
                    </a:p>
                    <a:p>
                      <a:pPr lvl="0"/>
                      <a:r>
                        <a:rPr lang="it-IT" sz="1000" kern="1200" dirty="0" err="1">
                          <a:solidFill>
                            <a:schemeClr val="dk1"/>
                          </a:solidFill>
                          <a:effectLst/>
                          <a:latin typeface="+mj-lt"/>
                          <a:ea typeface="+mn-ea"/>
                          <a:cs typeface="+mn-cs"/>
                        </a:rPr>
                        <a:t>Declaration</a:t>
                      </a:r>
                      <a:r>
                        <a:rPr lang="it-IT" sz="1000" kern="1200" dirty="0">
                          <a:solidFill>
                            <a:schemeClr val="dk1"/>
                          </a:solidFill>
                          <a:effectLst/>
                          <a:latin typeface="+mj-lt"/>
                          <a:ea typeface="+mn-ea"/>
                          <a:cs typeface="+mn-cs"/>
                        </a:rPr>
                        <a:t> of Human </a:t>
                      </a:r>
                      <a:r>
                        <a:rPr lang="it-IT" sz="1000" kern="1200" dirty="0" err="1">
                          <a:solidFill>
                            <a:schemeClr val="dk1"/>
                          </a:solidFill>
                          <a:effectLst/>
                          <a:latin typeface="+mj-lt"/>
                          <a:ea typeface="+mn-ea"/>
                          <a:cs typeface="+mn-cs"/>
                        </a:rPr>
                        <a:t>Rights</a:t>
                      </a:r>
                      <a:endParaRPr lang="it-IT" sz="1000" kern="1200" dirty="0">
                        <a:solidFill>
                          <a:schemeClr val="dk1"/>
                        </a:solidFill>
                        <a:effectLst/>
                        <a:latin typeface="+mj-lt"/>
                        <a:ea typeface="+mn-ea"/>
                        <a:cs typeface="+mn-cs"/>
                      </a:endParaRPr>
                    </a:p>
                    <a:p>
                      <a:pPr lvl="0"/>
                      <a:r>
                        <a:rPr lang="it-IT" sz="1000" kern="1200" dirty="0">
                          <a:solidFill>
                            <a:schemeClr val="dk1"/>
                          </a:solidFill>
                          <a:effectLst/>
                          <a:latin typeface="+mj-lt"/>
                          <a:ea typeface="+mn-ea"/>
                          <a:cs typeface="+mn-cs"/>
                        </a:rPr>
                        <a:t>I diritti della donna e la disparità di genere (Parole Ostili scheda 46 </a:t>
                      </a:r>
                      <a:r>
                        <a:rPr lang="it-IT" sz="1000" i="1" kern="1200" dirty="0">
                          <a:solidFill>
                            <a:schemeClr val="dk1"/>
                          </a:solidFill>
                          <a:effectLst/>
                          <a:latin typeface="+mj-lt"/>
                          <a:ea typeface="+mn-ea"/>
                          <a:cs typeface="+mn-cs"/>
                        </a:rPr>
                        <a:t>Toponomastica Femminile;</a:t>
                      </a:r>
                      <a:r>
                        <a:rPr lang="it-IT" sz="1000" kern="1200" dirty="0">
                          <a:solidFill>
                            <a:schemeClr val="dk1"/>
                          </a:solidFill>
                          <a:effectLst/>
                          <a:latin typeface="+mj-lt"/>
                          <a:ea typeface="+mn-ea"/>
                          <a:cs typeface="+mn-cs"/>
                        </a:rPr>
                        <a:t> letteratura inglese- unità tematica: Mary </a:t>
                      </a:r>
                      <a:r>
                        <a:rPr lang="it-IT" sz="1000" kern="1200" dirty="0" err="1">
                          <a:solidFill>
                            <a:schemeClr val="dk1"/>
                          </a:solidFill>
                          <a:effectLst/>
                          <a:latin typeface="+mj-lt"/>
                          <a:ea typeface="+mn-ea"/>
                          <a:cs typeface="+mn-cs"/>
                        </a:rPr>
                        <a:t>Wollstonecraft</a:t>
                      </a:r>
                      <a:r>
                        <a:rPr lang="it-IT" sz="1000" kern="1200" dirty="0">
                          <a:solidFill>
                            <a:schemeClr val="dk1"/>
                          </a:solidFill>
                          <a:effectLst/>
                          <a:latin typeface="+mj-lt"/>
                          <a:ea typeface="+mn-ea"/>
                          <a:cs typeface="+mn-cs"/>
                        </a:rPr>
                        <a:t> e Virginia Woolf)</a:t>
                      </a:r>
                    </a:p>
                    <a:p>
                      <a:pPr lvl="0"/>
                      <a:r>
                        <a:rPr lang="it-IT" sz="1000" kern="1200" dirty="0" err="1">
                          <a:solidFill>
                            <a:schemeClr val="dk1"/>
                          </a:solidFill>
                          <a:effectLst/>
                          <a:latin typeface="+mj-lt"/>
                          <a:ea typeface="+mn-ea"/>
                          <a:cs typeface="+mn-cs"/>
                        </a:rPr>
                        <a:t>Female</a:t>
                      </a:r>
                      <a:r>
                        <a:rPr lang="it-IT" sz="1000" kern="1200" dirty="0">
                          <a:solidFill>
                            <a:schemeClr val="dk1"/>
                          </a:solidFill>
                          <a:effectLst/>
                          <a:latin typeface="+mj-lt"/>
                          <a:ea typeface="+mn-ea"/>
                          <a:cs typeface="+mn-cs"/>
                        </a:rPr>
                        <a:t> </a:t>
                      </a:r>
                      <a:r>
                        <a:rPr lang="it-IT" sz="1000" kern="1200" dirty="0" err="1">
                          <a:solidFill>
                            <a:schemeClr val="dk1"/>
                          </a:solidFill>
                          <a:effectLst/>
                          <a:latin typeface="+mj-lt"/>
                          <a:ea typeface="+mn-ea"/>
                          <a:cs typeface="+mn-cs"/>
                        </a:rPr>
                        <a:t>leaders</a:t>
                      </a:r>
                      <a:endParaRPr lang="it-IT" sz="1000" kern="1200" dirty="0">
                        <a:solidFill>
                          <a:schemeClr val="dk1"/>
                        </a:solidFill>
                        <a:effectLst/>
                        <a:latin typeface="+mj-lt"/>
                        <a:ea typeface="+mn-ea"/>
                        <a:cs typeface="+mn-cs"/>
                      </a:endParaRPr>
                    </a:p>
                    <a:p>
                      <a:pPr lvl="0"/>
                      <a:r>
                        <a:rPr lang="it-IT" sz="1000" kern="1200" dirty="0">
                          <a:solidFill>
                            <a:schemeClr val="dk1"/>
                          </a:solidFill>
                          <a:effectLst/>
                          <a:latin typeface="+mj-lt"/>
                          <a:ea typeface="+mn-ea"/>
                          <a:cs typeface="+mn-cs"/>
                        </a:rPr>
                        <a:t>Cibi sani, l’importanza dei colori (Lingua tedesca)</a:t>
                      </a:r>
                    </a:p>
                    <a:p>
                      <a:r>
                        <a:rPr lang="it-IT" sz="1000" kern="1200" dirty="0">
                          <a:solidFill>
                            <a:schemeClr val="dk1"/>
                          </a:solidFill>
                          <a:effectLst/>
                          <a:latin typeface="+mj-lt"/>
                          <a:ea typeface="+mn-ea"/>
                          <a:cs typeface="+mn-cs"/>
                        </a:rPr>
                        <a:t> </a:t>
                      </a:r>
                    </a:p>
                    <a:p>
                      <a:r>
                        <a:rPr lang="it-IT" sz="1000" kern="1200" dirty="0">
                          <a:solidFill>
                            <a:schemeClr val="dk1"/>
                          </a:solidFill>
                          <a:effectLst/>
                          <a:latin typeface="+mj-lt"/>
                          <a:ea typeface="+mn-ea"/>
                          <a:cs typeface="+mn-cs"/>
                        </a:rPr>
                        <a:t> </a:t>
                      </a:r>
                    </a:p>
                    <a:p>
                      <a:r>
                        <a:rPr lang="it-IT" sz="1000" kern="1200" dirty="0">
                          <a:solidFill>
                            <a:schemeClr val="dk1"/>
                          </a:solidFill>
                          <a:effectLst/>
                          <a:latin typeface="+mj-lt"/>
                          <a:ea typeface="+mn-ea"/>
                          <a:cs typeface="+mn-cs"/>
                        </a:rPr>
                        <a:t>3 ORE COMPLESSIVE</a:t>
                      </a:r>
                    </a:p>
                    <a:p>
                      <a:pPr lvl="0"/>
                      <a:endParaRPr lang="it-IT" sz="700" dirty="0">
                        <a:latin typeface="+mj-lt"/>
                      </a:endParaRPr>
                    </a:p>
                  </a:txBody>
                  <a:tcPr marL="78668" marR="78668" marT="39334" marB="39334"/>
                </a:tc>
                <a:extLst>
                  <a:ext uri="{0D108BD9-81ED-4DB2-BD59-A6C34878D82A}">
                    <a16:rowId xmlns:a16="http://schemas.microsoft.com/office/drawing/2014/main" val="1340687324"/>
                  </a:ext>
                </a:extLst>
              </a:tr>
              <a:tr h="11328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900" b="1" kern="1200" dirty="0">
                          <a:solidFill>
                            <a:schemeClr val="dk1"/>
                          </a:solidFill>
                          <a:effectLst/>
                          <a:latin typeface="+mj-lt"/>
                        </a:rPr>
                        <a:t>classi quinte</a:t>
                      </a:r>
                      <a:endParaRPr lang="it-IT" sz="900" kern="1200" dirty="0">
                        <a:solidFill>
                          <a:schemeClr val="dk1"/>
                        </a:solidFill>
                        <a:effectLst/>
                        <a:latin typeface="+mj-lt"/>
                      </a:endParaRPr>
                    </a:p>
                    <a:p>
                      <a:endParaRPr lang="it-IT" sz="900" dirty="0">
                        <a:latin typeface="+mj-lt"/>
                      </a:endParaRPr>
                    </a:p>
                  </a:txBody>
                  <a:tcPr marL="78668" marR="78668" marT="39334" marB="39334"/>
                </a:tc>
                <a:tc>
                  <a:txBody>
                    <a:bodyPr/>
                    <a:lstStyle/>
                    <a:p>
                      <a:r>
                        <a:rPr lang="it-IT" sz="1000" b="1" kern="1200" dirty="0">
                          <a:solidFill>
                            <a:schemeClr val="dk1"/>
                          </a:solidFill>
                          <a:effectLst/>
                          <a:latin typeface="+mj-lt"/>
                          <a:ea typeface="+mn-ea"/>
                          <a:cs typeface="+mn-cs"/>
                        </a:rPr>
                        <a:t>Agenda 2030 per lo sviluppo sostenibile</a:t>
                      </a:r>
                      <a:br>
                        <a:rPr lang="it-IT" sz="1000" b="1" kern="1200" dirty="0">
                          <a:solidFill>
                            <a:schemeClr val="dk1"/>
                          </a:solidFill>
                          <a:effectLst/>
                          <a:latin typeface="+mj-lt"/>
                          <a:ea typeface="+mn-ea"/>
                          <a:cs typeface="+mn-cs"/>
                        </a:rPr>
                      </a:br>
                      <a:r>
                        <a:rPr lang="it-IT" sz="1000" kern="1200" dirty="0">
                          <a:solidFill>
                            <a:schemeClr val="dk1"/>
                          </a:solidFill>
                          <a:effectLst/>
                          <a:latin typeface="+mj-lt"/>
                          <a:ea typeface="+mn-ea"/>
                          <a:cs typeface="+mn-cs"/>
                        </a:rPr>
                        <a:t>(Onu 2015) </a:t>
                      </a:r>
                    </a:p>
                    <a:p>
                      <a:r>
                        <a:rPr lang="it-IT" sz="1000" kern="1200" dirty="0">
                          <a:solidFill>
                            <a:schemeClr val="dk1"/>
                          </a:solidFill>
                          <a:effectLst/>
                          <a:latin typeface="+mj-lt"/>
                          <a:ea typeface="+mn-ea"/>
                          <a:cs typeface="+mn-cs"/>
                        </a:rPr>
                        <a:t>Raccordo con i programmi</a:t>
                      </a:r>
                    </a:p>
                    <a:p>
                      <a:r>
                        <a:rPr lang="it-IT" sz="1000" kern="1200" dirty="0">
                          <a:solidFill>
                            <a:schemeClr val="dk1"/>
                          </a:solidFill>
                          <a:effectLst/>
                          <a:latin typeface="+mj-lt"/>
                          <a:ea typeface="+mn-ea"/>
                          <a:cs typeface="+mn-cs"/>
                        </a:rPr>
                        <a:t>di Storia, Filosofia, Italiano,  Arte:</a:t>
                      </a:r>
                    </a:p>
                    <a:p>
                      <a:endParaRPr lang="it-IT" sz="1000" kern="1200" dirty="0">
                        <a:solidFill>
                          <a:schemeClr val="dk1"/>
                        </a:solidFill>
                        <a:effectLst/>
                        <a:latin typeface="+mj-lt"/>
                        <a:ea typeface="+mn-ea"/>
                        <a:cs typeface="+mn-cs"/>
                      </a:endParaRPr>
                    </a:p>
                    <a:p>
                      <a:r>
                        <a:rPr lang="it-IT" sz="1000" u="sng" kern="1200" dirty="0">
                          <a:solidFill>
                            <a:schemeClr val="dk1"/>
                          </a:solidFill>
                          <a:effectLst/>
                          <a:latin typeface="+mj-lt"/>
                          <a:ea typeface="+mn-ea"/>
                          <a:cs typeface="+mn-cs"/>
                        </a:rPr>
                        <a:t>Pace e Diritti umani</a:t>
                      </a:r>
                      <a:r>
                        <a:rPr lang="it-IT" sz="1000" dirty="0">
                          <a:effectLst/>
                          <a:latin typeface="+mj-lt"/>
                        </a:rPr>
                        <a:t> </a:t>
                      </a:r>
                      <a:endParaRPr lang="it-IT" sz="1000" dirty="0">
                        <a:latin typeface="+mj-lt"/>
                      </a:endParaRPr>
                    </a:p>
                  </a:txBody>
                  <a:tcPr marL="78668" marR="78668" marT="39334" marB="39334"/>
                </a:tc>
                <a:tc>
                  <a:txBody>
                    <a:bodyPr/>
                    <a:lstStyle/>
                    <a:p>
                      <a:r>
                        <a:rPr lang="it-IT" sz="1000" b="1" kern="1200" dirty="0">
                          <a:solidFill>
                            <a:schemeClr val="dk1"/>
                          </a:solidFill>
                          <a:effectLst/>
                          <a:latin typeface="+mj-lt"/>
                          <a:ea typeface="+mn-ea"/>
                          <a:cs typeface="+mn-cs"/>
                        </a:rPr>
                        <a:t>Costituzione italiana e Istituzioni europee relativamente agli obiettivi dell’Agenda 2030:</a:t>
                      </a:r>
                      <a:endParaRPr lang="it-IT" sz="1000" kern="1200" dirty="0">
                        <a:solidFill>
                          <a:schemeClr val="dk1"/>
                        </a:solidFill>
                        <a:effectLst/>
                        <a:latin typeface="+mj-lt"/>
                        <a:ea typeface="+mn-ea"/>
                        <a:cs typeface="+mn-cs"/>
                      </a:endParaRPr>
                    </a:p>
                    <a:p>
                      <a:r>
                        <a:rPr lang="it-IT" sz="1000" b="1" u="none" kern="1200" dirty="0">
                          <a:solidFill>
                            <a:schemeClr val="dk1"/>
                          </a:solidFill>
                          <a:effectLst/>
                          <a:latin typeface="+mj-lt"/>
                          <a:ea typeface="+mn-ea"/>
                          <a:cs typeface="+mn-cs"/>
                        </a:rPr>
                        <a:t>Obiettivo 5</a:t>
                      </a:r>
                    </a:p>
                    <a:p>
                      <a:r>
                        <a:rPr lang="it-IT" sz="1000" kern="1200" dirty="0">
                          <a:solidFill>
                            <a:schemeClr val="dk1"/>
                          </a:solidFill>
                          <a:effectLst/>
                          <a:latin typeface="+mj-lt"/>
                          <a:ea typeface="+mn-ea"/>
                          <a:cs typeface="+mn-cs"/>
                        </a:rPr>
                        <a:t>Uguaglianza di genere</a:t>
                      </a:r>
                    </a:p>
                    <a:p>
                      <a:r>
                        <a:rPr lang="it-IT" sz="1000" b="1" u="none" kern="1200" dirty="0">
                          <a:solidFill>
                            <a:schemeClr val="dk1"/>
                          </a:solidFill>
                          <a:effectLst/>
                          <a:latin typeface="+mj-lt"/>
                          <a:ea typeface="+mn-ea"/>
                          <a:cs typeface="+mn-cs"/>
                        </a:rPr>
                        <a:t>Obiettivo 11</a:t>
                      </a:r>
                    </a:p>
                    <a:p>
                      <a:r>
                        <a:rPr lang="it-IT" sz="1000" kern="1200" dirty="0">
                          <a:solidFill>
                            <a:schemeClr val="dk1"/>
                          </a:solidFill>
                          <a:effectLst/>
                          <a:latin typeface="+mj-lt"/>
                          <a:ea typeface="+mn-ea"/>
                          <a:cs typeface="+mn-cs"/>
                        </a:rPr>
                        <a:t>città e comunità sostenibili</a:t>
                      </a:r>
                    </a:p>
                    <a:p>
                      <a:r>
                        <a:rPr lang="it-IT" sz="1000" b="1" u="none" kern="1200" dirty="0">
                          <a:solidFill>
                            <a:schemeClr val="dk1"/>
                          </a:solidFill>
                          <a:effectLst/>
                          <a:latin typeface="+mj-lt"/>
                          <a:ea typeface="+mn-ea"/>
                          <a:cs typeface="+mn-cs"/>
                        </a:rPr>
                        <a:t>Obiettivo 16</a:t>
                      </a:r>
                    </a:p>
                    <a:p>
                      <a:r>
                        <a:rPr lang="it-IT" sz="1000" kern="1200" dirty="0">
                          <a:solidFill>
                            <a:schemeClr val="dk1"/>
                          </a:solidFill>
                          <a:effectLst/>
                          <a:latin typeface="+mj-lt"/>
                          <a:ea typeface="+mn-ea"/>
                          <a:cs typeface="+mn-cs"/>
                        </a:rPr>
                        <a:t>Pace, giustizia e Istituzioni forti</a:t>
                      </a:r>
                    </a:p>
                    <a:p>
                      <a:r>
                        <a:rPr lang="it-IT" sz="1000" b="1" kern="1200" dirty="0">
                          <a:solidFill>
                            <a:schemeClr val="dk1"/>
                          </a:solidFill>
                          <a:effectLst/>
                          <a:latin typeface="+mj-lt"/>
                          <a:ea typeface="+mn-ea"/>
                          <a:cs typeface="+mn-cs"/>
                        </a:rPr>
                        <a:t> </a:t>
                      </a:r>
                      <a:endParaRPr lang="it-IT" sz="1000" kern="1200" dirty="0">
                        <a:solidFill>
                          <a:schemeClr val="dk1"/>
                        </a:solidFill>
                        <a:effectLst/>
                        <a:latin typeface="+mj-lt"/>
                        <a:ea typeface="+mn-ea"/>
                        <a:cs typeface="+mn-cs"/>
                      </a:endParaRPr>
                    </a:p>
                    <a:p>
                      <a:r>
                        <a:rPr lang="it-IT" sz="1000" b="1" kern="1200" dirty="0">
                          <a:solidFill>
                            <a:schemeClr val="dk1"/>
                          </a:solidFill>
                          <a:effectLst/>
                          <a:latin typeface="+mj-lt"/>
                          <a:ea typeface="+mn-ea"/>
                          <a:cs typeface="+mn-cs"/>
                        </a:rPr>
                        <a:t>Per lo Sviluppo sostenibile:</a:t>
                      </a:r>
                      <a:endParaRPr lang="it-IT" sz="1000" kern="1200" dirty="0">
                        <a:solidFill>
                          <a:schemeClr val="dk1"/>
                        </a:solidFill>
                        <a:effectLst/>
                        <a:latin typeface="+mj-lt"/>
                        <a:ea typeface="+mn-ea"/>
                        <a:cs typeface="+mn-cs"/>
                      </a:endParaRPr>
                    </a:p>
                    <a:p>
                      <a:r>
                        <a:rPr lang="it-IT" sz="1000" b="0" kern="1200" dirty="0">
                          <a:solidFill>
                            <a:schemeClr val="dk1"/>
                          </a:solidFill>
                          <a:effectLst/>
                          <a:latin typeface="+mj-lt"/>
                          <a:ea typeface="+mn-ea"/>
                          <a:cs typeface="+mn-cs"/>
                        </a:rPr>
                        <a:t>a) Educazione all’ambiente </a:t>
                      </a:r>
                    </a:p>
                    <a:p>
                      <a:r>
                        <a:rPr lang="it-IT" sz="1000" kern="1200" dirty="0">
                          <a:solidFill>
                            <a:schemeClr val="dk1"/>
                          </a:solidFill>
                          <a:effectLst/>
                          <a:latin typeface="+mj-lt"/>
                          <a:ea typeface="+mn-ea"/>
                          <a:cs typeface="+mn-cs"/>
                        </a:rPr>
                        <a:t>Le applicazioni delle biotecnologie in campo medico diagnostico e farmaceutico.</a:t>
                      </a:r>
                    </a:p>
                    <a:p>
                      <a:r>
                        <a:rPr lang="it-IT" sz="1000" kern="1200" dirty="0">
                          <a:solidFill>
                            <a:schemeClr val="dk1"/>
                          </a:solidFill>
                          <a:effectLst/>
                          <a:latin typeface="+mj-lt"/>
                          <a:ea typeface="+mn-ea"/>
                          <a:cs typeface="+mn-cs"/>
                        </a:rPr>
                        <a:t>I vaccini e le terapie geniche con le cellule staminali indotte.</a:t>
                      </a:r>
                    </a:p>
                    <a:p>
                      <a:r>
                        <a:rPr lang="it-IT" sz="1000" kern="1200" dirty="0">
                          <a:solidFill>
                            <a:schemeClr val="dk1"/>
                          </a:solidFill>
                          <a:effectLst/>
                          <a:latin typeface="+mj-lt"/>
                          <a:ea typeface="+mn-ea"/>
                          <a:cs typeface="+mn-cs"/>
                        </a:rPr>
                        <a:t>I bioreattori per la produzione biotecnologica dei farmaci.</a:t>
                      </a:r>
                    </a:p>
                    <a:p>
                      <a:r>
                        <a:rPr lang="it-IT" sz="1000" kern="1200" dirty="0">
                          <a:solidFill>
                            <a:schemeClr val="dk1"/>
                          </a:solidFill>
                          <a:effectLst/>
                          <a:latin typeface="+mj-lt"/>
                          <a:ea typeface="+mn-ea"/>
                          <a:cs typeface="+mn-cs"/>
                        </a:rPr>
                        <a:t>I cicli biogeochimici della materia per la sostenibilità ambientale.</a:t>
                      </a:r>
                    </a:p>
                    <a:p>
                      <a:endParaRPr lang="it-IT" sz="1000" kern="1200" dirty="0">
                        <a:solidFill>
                          <a:schemeClr val="dk1"/>
                        </a:solidFill>
                        <a:effectLst/>
                        <a:latin typeface="+mj-lt"/>
                        <a:ea typeface="+mn-ea"/>
                        <a:cs typeface="+mn-cs"/>
                      </a:endParaRPr>
                    </a:p>
                    <a:p>
                      <a:r>
                        <a:rPr lang="it-IT" sz="1000" b="0" kern="1200" dirty="0">
                          <a:solidFill>
                            <a:schemeClr val="dk1"/>
                          </a:solidFill>
                          <a:effectLst/>
                          <a:latin typeface="+mj-lt"/>
                          <a:ea typeface="+mn-ea"/>
                          <a:cs typeface="+mn-cs"/>
                        </a:rPr>
                        <a:t>b) Educazione alla salute </a:t>
                      </a:r>
                    </a:p>
                    <a:p>
                      <a:r>
                        <a:rPr lang="it-IT" sz="1000" b="1" u="none" kern="1200" dirty="0">
                          <a:solidFill>
                            <a:schemeClr val="dk1"/>
                          </a:solidFill>
                          <a:effectLst/>
                          <a:latin typeface="+mj-lt"/>
                          <a:ea typeface="+mn-ea"/>
                          <a:cs typeface="+mn-cs"/>
                        </a:rPr>
                        <a:t>Obiettivo 3</a:t>
                      </a:r>
                    </a:p>
                    <a:p>
                      <a:r>
                        <a:rPr lang="it-IT" sz="1000" kern="1200" dirty="0">
                          <a:solidFill>
                            <a:schemeClr val="dk1"/>
                          </a:solidFill>
                          <a:effectLst/>
                          <a:latin typeface="+mj-lt"/>
                          <a:ea typeface="+mn-ea"/>
                          <a:cs typeface="+mn-cs"/>
                        </a:rPr>
                        <a:t>Salute e Benessere</a:t>
                      </a:r>
                    </a:p>
                    <a:p>
                      <a:r>
                        <a:rPr lang="it-IT" sz="1000" kern="1200" dirty="0">
                          <a:solidFill>
                            <a:schemeClr val="dk1"/>
                          </a:solidFill>
                          <a:effectLst/>
                          <a:latin typeface="+mj-lt"/>
                          <a:ea typeface="+mn-ea"/>
                          <a:cs typeface="+mn-cs"/>
                        </a:rPr>
                        <a:t>Corretto </a:t>
                      </a:r>
                      <a:r>
                        <a:rPr lang="it-IT" sz="1000" i="1" kern="1200" dirty="0">
                          <a:solidFill>
                            <a:schemeClr val="dk1"/>
                          </a:solidFill>
                          <a:effectLst/>
                          <a:latin typeface="+mj-lt"/>
                          <a:ea typeface="+mn-ea"/>
                          <a:cs typeface="+mn-cs"/>
                        </a:rPr>
                        <a:t>uso di farmaci</a:t>
                      </a:r>
                      <a:r>
                        <a:rPr lang="it-IT" sz="1000" kern="1200" dirty="0">
                          <a:solidFill>
                            <a:schemeClr val="dk1"/>
                          </a:solidFill>
                          <a:effectLst/>
                          <a:latin typeface="+mj-lt"/>
                          <a:ea typeface="+mn-ea"/>
                          <a:cs typeface="+mn-cs"/>
                        </a:rPr>
                        <a:t>, medicamenti </a:t>
                      </a:r>
                      <a:r>
                        <a:rPr lang="it-IT" sz="1000" i="1" kern="1200" dirty="0">
                          <a:solidFill>
                            <a:schemeClr val="dk1"/>
                          </a:solidFill>
                          <a:effectLst/>
                          <a:latin typeface="+mj-lt"/>
                          <a:ea typeface="+mn-ea"/>
                          <a:cs typeface="+mn-cs"/>
                        </a:rPr>
                        <a:t>e integratori (</a:t>
                      </a:r>
                      <a:r>
                        <a:rPr lang="it-IT" sz="1000" i="1" kern="1200" dirty="0" err="1">
                          <a:solidFill>
                            <a:schemeClr val="dk1"/>
                          </a:solidFill>
                          <a:effectLst/>
                          <a:latin typeface="+mj-lt"/>
                          <a:ea typeface="+mn-ea"/>
                          <a:cs typeface="+mn-cs"/>
                        </a:rPr>
                        <a:t>Uniud</a:t>
                      </a:r>
                      <a:r>
                        <a:rPr lang="it-IT" sz="1000" i="1" kern="1200" dirty="0">
                          <a:solidFill>
                            <a:schemeClr val="dk1"/>
                          </a:solidFill>
                          <a:effectLst/>
                          <a:latin typeface="+mj-lt"/>
                          <a:ea typeface="+mn-ea"/>
                          <a:cs typeface="+mn-cs"/>
                        </a:rPr>
                        <a:t>)</a:t>
                      </a:r>
                      <a:endParaRPr lang="it-IT" sz="1000" kern="1200" dirty="0">
                        <a:solidFill>
                          <a:schemeClr val="dk1"/>
                        </a:solidFill>
                        <a:effectLst/>
                        <a:latin typeface="+mj-lt"/>
                        <a:ea typeface="+mn-ea"/>
                        <a:cs typeface="+mn-cs"/>
                      </a:endParaRPr>
                    </a:p>
                    <a:p>
                      <a:r>
                        <a:rPr lang="it-IT" sz="1000" kern="1200" dirty="0">
                          <a:solidFill>
                            <a:schemeClr val="dk1"/>
                          </a:solidFill>
                          <a:effectLst/>
                          <a:latin typeface="+mj-lt"/>
                          <a:ea typeface="+mn-ea"/>
                          <a:cs typeface="+mn-cs"/>
                        </a:rPr>
                        <a:t>Sollecitare i giovani a muoversi in sicurezza e con responsabilità sulle due quattro ruote (Polizia stradale)</a:t>
                      </a:r>
                    </a:p>
                    <a:p>
                      <a:r>
                        <a:rPr lang="it-IT" sz="1000" kern="1200" dirty="0">
                          <a:solidFill>
                            <a:schemeClr val="dk1"/>
                          </a:solidFill>
                          <a:effectLst/>
                          <a:latin typeface="+mj-lt"/>
                          <a:ea typeface="+mn-ea"/>
                          <a:cs typeface="+mn-cs"/>
                        </a:rPr>
                        <a:t>Una semplice </a:t>
                      </a:r>
                      <a:r>
                        <a:rPr lang="it-IT" sz="1000" i="1" kern="1200" dirty="0">
                          <a:solidFill>
                            <a:schemeClr val="dk1"/>
                          </a:solidFill>
                          <a:effectLst/>
                          <a:latin typeface="+mj-lt"/>
                          <a:ea typeface="+mn-ea"/>
                          <a:cs typeface="+mn-cs"/>
                        </a:rPr>
                        <a:t>donazione</a:t>
                      </a:r>
                      <a:r>
                        <a:rPr lang="it-IT" sz="1000" kern="1200" dirty="0">
                          <a:solidFill>
                            <a:schemeClr val="dk1"/>
                          </a:solidFill>
                          <a:effectLst/>
                          <a:latin typeface="+mj-lt"/>
                          <a:ea typeface="+mn-ea"/>
                          <a:cs typeface="+mn-cs"/>
                        </a:rPr>
                        <a:t> di sangue può salvare anche tre vite umane.</a:t>
                      </a:r>
                    </a:p>
                    <a:p>
                      <a:r>
                        <a:rPr lang="it-IT" sz="1000" kern="1200" dirty="0">
                          <a:solidFill>
                            <a:schemeClr val="dk1"/>
                          </a:solidFill>
                          <a:effectLst/>
                          <a:latin typeface="+mj-lt"/>
                          <a:ea typeface="+mn-ea"/>
                          <a:cs typeface="+mn-cs"/>
                        </a:rPr>
                        <a:t>(</a:t>
                      </a:r>
                      <a:r>
                        <a:rPr lang="it-IT" sz="1000" kern="1200" dirty="0" err="1">
                          <a:solidFill>
                            <a:schemeClr val="dk1"/>
                          </a:solidFill>
                          <a:effectLst/>
                          <a:latin typeface="+mj-lt"/>
                          <a:ea typeface="+mn-ea"/>
                          <a:cs typeface="+mn-cs"/>
                        </a:rPr>
                        <a:t>Afds</a:t>
                      </a:r>
                      <a:r>
                        <a:rPr lang="it-IT" sz="1000" kern="1200" dirty="0">
                          <a:solidFill>
                            <a:schemeClr val="dk1"/>
                          </a:solidFill>
                          <a:effectLst/>
                          <a:latin typeface="+mj-lt"/>
                          <a:ea typeface="+mn-ea"/>
                          <a:cs typeface="+mn-cs"/>
                        </a:rPr>
                        <a:t>)</a:t>
                      </a:r>
                    </a:p>
                    <a:p>
                      <a:r>
                        <a:rPr lang="it-IT" sz="1000" kern="1200" dirty="0">
                          <a:solidFill>
                            <a:schemeClr val="dk1"/>
                          </a:solidFill>
                          <a:effectLst/>
                          <a:latin typeface="+mj-lt"/>
                          <a:ea typeface="+mn-ea"/>
                          <a:cs typeface="+mn-cs"/>
                        </a:rPr>
                        <a:t> </a:t>
                      </a:r>
                    </a:p>
                    <a:p>
                      <a:r>
                        <a:rPr lang="it-IT" sz="1000" b="0" kern="1200" dirty="0">
                          <a:solidFill>
                            <a:schemeClr val="dk1"/>
                          </a:solidFill>
                          <a:effectLst/>
                          <a:latin typeface="+mj-lt"/>
                          <a:ea typeface="+mn-ea"/>
                          <a:cs typeface="+mn-cs"/>
                        </a:rPr>
                        <a:t>c) Patrimonio, Beni culturali:</a:t>
                      </a:r>
                    </a:p>
                    <a:p>
                      <a:r>
                        <a:rPr lang="it-IT" sz="1000" kern="1200" dirty="0">
                          <a:solidFill>
                            <a:schemeClr val="dk1"/>
                          </a:solidFill>
                          <a:effectLst/>
                          <a:latin typeface="+mj-lt"/>
                          <a:ea typeface="+mn-ea"/>
                          <a:cs typeface="+mn-cs"/>
                        </a:rPr>
                        <a:t>Arte e diritti umani: analisi di opere significative (tutti gli indirizzi).</a:t>
                      </a:r>
                    </a:p>
                    <a:p>
                      <a:endParaRPr lang="it-IT" sz="900" dirty="0">
                        <a:latin typeface="+mj-lt"/>
                      </a:endParaRPr>
                    </a:p>
                  </a:txBody>
                  <a:tcPr marL="78668" marR="78668" marT="39334" marB="39334"/>
                </a:tc>
                <a:tc>
                  <a:txBody>
                    <a:bodyPr/>
                    <a:lstStyle/>
                    <a:p>
                      <a:pPr lvl="0"/>
                      <a:endParaRPr lang="it-IT" sz="900" kern="1200" dirty="0">
                        <a:solidFill>
                          <a:schemeClr val="dk1"/>
                        </a:solidFill>
                        <a:effectLst/>
                        <a:latin typeface="+mj-lt"/>
                      </a:endParaRPr>
                    </a:p>
                    <a:p>
                      <a:pPr lvl="0"/>
                      <a:r>
                        <a:rPr lang="it-IT" sz="1000" kern="1200" dirty="0">
                          <a:solidFill>
                            <a:schemeClr val="dk1"/>
                          </a:solidFill>
                          <a:effectLst/>
                          <a:latin typeface="+mj-lt"/>
                          <a:ea typeface="+mn-ea"/>
                          <a:cs typeface="+mn-cs"/>
                        </a:rPr>
                        <a:t>Agenda 2030</a:t>
                      </a:r>
                    </a:p>
                    <a:p>
                      <a:pPr lvl="0"/>
                      <a:r>
                        <a:rPr lang="it-IT" sz="1000" kern="1200" dirty="0">
                          <a:solidFill>
                            <a:schemeClr val="dk1"/>
                          </a:solidFill>
                          <a:effectLst/>
                          <a:latin typeface="+mj-lt"/>
                          <a:ea typeface="+mn-ea"/>
                          <a:cs typeface="+mn-cs"/>
                        </a:rPr>
                        <a:t>Uomo e natura (es. Romanticismo)</a:t>
                      </a:r>
                    </a:p>
                    <a:p>
                      <a:pPr lvl="0"/>
                      <a:r>
                        <a:rPr lang="it-IT" sz="1000" kern="1200" dirty="0">
                          <a:solidFill>
                            <a:schemeClr val="dk1"/>
                          </a:solidFill>
                          <a:effectLst/>
                          <a:latin typeface="+mj-lt"/>
                          <a:ea typeface="+mn-ea"/>
                          <a:cs typeface="+mn-cs"/>
                        </a:rPr>
                        <a:t>Uguaglianza di genere</a:t>
                      </a:r>
                    </a:p>
                    <a:p>
                      <a:pPr lvl="0"/>
                      <a:r>
                        <a:rPr lang="it-IT" sz="1000" kern="1200" dirty="0">
                          <a:solidFill>
                            <a:schemeClr val="dk1"/>
                          </a:solidFill>
                          <a:effectLst/>
                          <a:latin typeface="+mj-lt"/>
                          <a:ea typeface="+mn-ea"/>
                          <a:cs typeface="+mn-cs"/>
                        </a:rPr>
                        <a:t>La resistenza passiva (es: Shelley-</a:t>
                      </a:r>
                      <a:r>
                        <a:rPr lang="it-IT" sz="1000" kern="1200" dirty="0" err="1">
                          <a:solidFill>
                            <a:schemeClr val="dk1"/>
                          </a:solidFill>
                          <a:effectLst/>
                          <a:latin typeface="+mj-lt"/>
                          <a:ea typeface="+mn-ea"/>
                          <a:cs typeface="+mn-cs"/>
                        </a:rPr>
                        <a:t>Thoreau</a:t>
                      </a:r>
                      <a:r>
                        <a:rPr lang="it-IT" sz="1000" kern="1200" dirty="0">
                          <a:solidFill>
                            <a:schemeClr val="dk1"/>
                          </a:solidFill>
                          <a:effectLst/>
                          <a:latin typeface="+mj-lt"/>
                          <a:ea typeface="+mn-ea"/>
                          <a:cs typeface="+mn-cs"/>
                        </a:rPr>
                        <a:t>-Gandhi, Le lotte del </a:t>
                      </a:r>
                      <a:r>
                        <a:rPr lang="it-IT" sz="1000" kern="1200" dirty="0" err="1">
                          <a:solidFill>
                            <a:schemeClr val="dk1"/>
                          </a:solidFill>
                          <a:effectLst/>
                          <a:latin typeface="+mj-lt"/>
                          <a:ea typeface="+mn-ea"/>
                          <a:cs typeface="+mn-cs"/>
                        </a:rPr>
                        <a:t>Cormor</a:t>
                      </a:r>
                      <a:r>
                        <a:rPr lang="it-IT" sz="1000" kern="1200" dirty="0">
                          <a:solidFill>
                            <a:schemeClr val="dk1"/>
                          </a:solidFill>
                          <a:effectLst/>
                          <a:latin typeface="+mj-lt"/>
                          <a:ea typeface="+mn-ea"/>
                          <a:cs typeface="+mn-cs"/>
                        </a:rPr>
                        <a:t> e </a:t>
                      </a:r>
                      <a:r>
                        <a:rPr lang="it-IT" sz="1000" i="1" kern="1200" dirty="0">
                          <a:solidFill>
                            <a:schemeClr val="dk1"/>
                          </a:solidFill>
                          <a:effectLst/>
                          <a:latin typeface="+mj-lt"/>
                          <a:ea typeface="+mn-ea"/>
                          <a:cs typeface="+mn-cs"/>
                        </a:rPr>
                        <a:t>lo sciopero alla rovescia</a:t>
                      </a:r>
                      <a:r>
                        <a:rPr lang="it-IT" sz="1000" kern="1200" dirty="0">
                          <a:solidFill>
                            <a:schemeClr val="dk1"/>
                          </a:solidFill>
                          <a:effectLst/>
                          <a:latin typeface="+mj-lt"/>
                          <a:ea typeface="+mn-ea"/>
                          <a:cs typeface="+mn-cs"/>
                        </a:rPr>
                        <a:t>)</a:t>
                      </a:r>
                    </a:p>
                    <a:p>
                      <a:pPr lvl="0"/>
                      <a:r>
                        <a:rPr lang="it-IT" sz="1000" kern="1200" dirty="0">
                          <a:solidFill>
                            <a:schemeClr val="dk1"/>
                          </a:solidFill>
                          <a:effectLst/>
                          <a:latin typeface="+mj-lt"/>
                          <a:ea typeface="+mn-ea"/>
                          <a:cs typeface="+mn-cs"/>
                        </a:rPr>
                        <a:t>La guerra</a:t>
                      </a:r>
                    </a:p>
                    <a:p>
                      <a:pPr lvl="0"/>
                      <a:r>
                        <a:rPr lang="it-IT" sz="1000" kern="1200" dirty="0">
                          <a:solidFill>
                            <a:schemeClr val="dk1"/>
                          </a:solidFill>
                          <a:effectLst/>
                          <a:latin typeface="+mj-lt"/>
                          <a:ea typeface="+mn-ea"/>
                          <a:cs typeface="+mn-cs"/>
                        </a:rPr>
                        <a:t>Salute e benessere nell’ambiente di lavoro</a:t>
                      </a:r>
                    </a:p>
                    <a:p>
                      <a:r>
                        <a:rPr lang="it-IT" sz="1000" kern="1200" dirty="0">
                          <a:solidFill>
                            <a:schemeClr val="dk1"/>
                          </a:solidFill>
                          <a:effectLst/>
                          <a:latin typeface="+mj-lt"/>
                          <a:ea typeface="+mn-ea"/>
                          <a:cs typeface="+mn-cs"/>
                        </a:rPr>
                        <a:t> </a:t>
                      </a:r>
                    </a:p>
                    <a:p>
                      <a:r>
                        <a:rPr lang="it-IT" sz="1000" kern="1200" dirty="0">
                          <a:solidFill>
                            <a:schemeClr val="dk1"/>
                          </a:solidFill>
                          <a:effectLst/>
                          <a:latin typeface="+mj-lt"/>
                          <a:ea typeface="+mn-ea"/>
                          <a:cs typeface="+mn-cs"/>
                        </a:rPr>
                        <a:t> </a:t>
                      </a:r>
                    </a:p>
                    <a:p>
                      <a:r>
                        <a:rPr lang="it-IT" sz="1000" kern="1200" dirty="0">
                          <a:solidFill>
                            <a:schemeClr val="dk1"/>
                          </a:solidFill>
                          <a:effectLst/>
                          <a:latin typeface="+mj-lt"/>
                          <a:ea typeface="+mn-ea"/>
                          <a:cs typeface="+mn-cs"/>
                        </a:rPr>
                        <a:t>3 ORE COMPLESSIVE</a:t>
                      </a:r>
                    </a:p>
                    <a:p>
                      <a:endParaRPr lang="it-IT" sz="900" dirty="0">
                        <a:latin typeface="+mj-lt"/>
                      </a:endParaRPr>
                    </a:p>
                  </a:txBody>
                  <a:tcPr marL="78668" marR="78668" marT="39334" marB="39334"/>
                </a:tc>
                <a:extLst>
                  <a:ext uri="{0D108BD9-81ED-4DB2-BD59-A6C34878D82A}">
                    <a16:rowId xmlns:a16="http://schemas.microsoft.com/office/drawing/2014/main" val="2744148359"/>
                  </a:ext>
                </a:extLst>
              </a:tr>
            </a:tbl>
          </a:graphicData>
        </a:graphic>
      </p:graphicFrame>
    </p:spTree>
    <p:custDataLst>
      <p:tags r:id="rId1"/>
    </p:custDataLst>
    <p:extLst>
      <p:ext uri="{BB962C8B-B14F-4D97-AF65-F5344CB8AC3E}">
        <p14:creationId xmlns:p14="http://schemas.microsoft.com/office/powerpoint/2010/main" val="4244653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2" y="702156"/>
            <a:ext cx="4195551" cy="5156642"/>
          </a:xfrm>
        </p:spPr>
        <p:txBody>
          <a:bodyPr anchor="ctr">
            <a:normAutofit/>
          </a:bodyPr>
          <a:lstStyle/>
          <a:p>
            <a:r>
              <a:rPr lang="it-IT" sz="2800" dirty="0">
                <a:solidFill>
                  <a:schemeClr val="tx1"/>
                </a:solidFill>
                <a:latin typeface="Univers Condensed" panose="020B0506020202050204" pitchFamily="34" charset="0"/>
              </a:rPr>
              <a:t>COMPETENZE COMUNICATIVE </a:t>
            </a:r>
            <a:br>
              <a:rPr lang="it-IT" sz="2800" dirty="0">
                <a:solidFill>
                  <a:schemeClr val="tx1"/>
                </a:solidFill>
                <a:latin typeface="Univers Condensed" panose="020B0506020202050204" pitchFamily="34" charset="0"/>
              </a:rPr>
            </a:br>
            <a:r>
              <a:rPr lang="it-IT" sz="2800" dirty="0">
                <a:solidFill>
                  <a:schemeClr val="tx1"/>
                </a:solidFill>
                <a:latin typeface="Univers Condensed" panose="020B0506020202050204" pitchFamily="34" charset="0"/>
              </a:rPr>
              <a:t>1° biennio </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940721" y="784568"/>
            <a:ext cx="6834066" cy="1801025"/>
          </a:xfrm>
        </p:spPr>
        <p:txBody>
          <a:bodyPr>
            <a:noAutofit/>
          </a:bodyPr>
          <a:lstStyle/>
          <a:p>
            <a:pPr marL="0" indent="0" algn="just">
              <a:buNone/>
            </a:pPr>
            <a:r>
              <a:rPr lang="it-IT" sz="1200" dirty="0">
                <a:solidFill>
                  <a:schemeClr val="tx1"/>
                </a:solidFill>
                <a:latin typeface="+mj-lt"/>
              </a:rPr>
              <a:t>Come indicato nelle note ministeriali, lo studio della lingua straniera dovrà mirare al raggiungimento di competenze comunicative corrispondenti almeno al Livello B2 (Inglese) o B1 (Tedesco) del Quadro Comune Europeo di Riferimento entro la fine del percorso liceale e, pertanto, sarà obiettivo del primo biennio raggiungere il Livello A2 (Tedesco) e il Livello B1 (Inglese). Qui di seguito si fornisce una sintesi dei livelli di riferimento. </a:t>
            </a:r>
          </a:p>
          <a:p>
            <a:pPr marL="0" indent="0">
              <a:buNone/>
            </a:pPr>
            <a:endParaRPr lang="it-IT" sz="1200" dirty="0">
              <a:solidFill>
                <a:schemeClr val="tx1"/>
              </a:solidFill>
              <a:latin typeface="+mj-lt"/>
            </a:endParaRPr>
          </a:p>
        </p:txBody>
      </p:sp>
      <p:graphicFrame>
        <p:nvGraphicFramePr>
          <p:cNvPr id="7" name="Diagramma 6">
            <a:extLst>
              <a:ext uri="{FF2B5EF4-FFF2-40B4-BE49-F238E27FC236}">
                <a16:creationId xmlns:a16="http://schemas.microsoft.com/office/drawing/2014/main" id="{A2F2061C-FEE5-42D2-8BC9-3171BBE2870C}"/>
              </a:ext>
            </a:extLst>
          </p:cNvPr>
          <p:cNvGraphicFramePr/>
          <p:nvPr>
            <p:extLst>
              <p:ext uri="{D42A27DB-BD31-4B8C-83A1-F6EECF244321}">
                <p14:modId xmlns:p14="http://schemas.microsoft.com/office/powerpoint/2010/main" val="950864695"/>
              </p:ext>
            </p:extLst>
          </p:nvPr>
        </p:nvGraphicFramePr>
        <p:xfrm>
          <a:off x="4940720" y="2370339"/>
          <a:ext cx="6834067" cy="4321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a:extLst>
              <a:ext uri="{FF2B5EF4-FFF2-40B4-BE49-F238E27FC236}">
                <a16:creationId xmlns:a16="http://schemas.microsoft.com/office/drawing/2014/main" id="{5C23C2D5-9596-434B-8740-836BC4FF8FB2}"/>
              </a:ext>
            </a:extLst>
          </p:cNvPr>
          <p:cNvSpPr txBox="1"/>
          <p:nvPr/>
        </p:nvSpPr>
        <p:spPr>
          <a:xfrm>
            <a:off x="5241596" y="3940531"/>
            <a:ext cx="508473" cy="461665"/>
          </a:xfrm>
          <a:prstGeom prst="rect">
            <a:avLst/>
          </a:prstGeom>
          <a:noFill/>
        </p:spPr>
        <p:txBody>
          <a:bodyPr wrap="none" rtlCol="0">
            <a:spAutoFit/>
          </a:bodyPr>
          <a:lstStyle/>
          <a:p>
            <a:r>
              <a:rPr lang="it-IT" sz="2400" b="1" dirty="0">
                <a:solidFill>
                  <a:schemeClr val="bg1"/>
                </a:solidFill>
                <a:latin typeface="+mj-lt"/>
              </a:rPr>
              <a:t>B1</a:t>
            </a:r>
          </a:p>
        </p:txBody>
      </p:sp>
      <p:sp>
        <p:nvSpPr>
          <p:cNvPr id="9" name="CasellaDiTesto 8">
            <a:extLst>
              <a:ext uri="{FF2B5EF4-FFF2-40B4-BE49-F238E27FC236}">
                <a16:creationId xmlns:a16="http://schemas.microsoft.com/office/drawing/2014/main" id="{53A463F0-25EE-470B-8769-928F01213C9A}"/>
              </a:ext>
            </a:extLst>
          </p:cNvPr>
          <p:cNvSpPr txBox="1"/>
          <p:nvPr/>
        </p:nvSpPr>
        <p:spPr>
          <a:xfrm>
            <a:off x="5221776" y="5526302"/>
            <a:ext cx="581192" cy="461665"/>
          </a:xfrm>
          <a:prstGeom prst="rect">
            <a:avLst/>
          </a:prstGeom>
          <a:noFill/>
        </p:spPr>
        <p:txBody>
          <a:bodyPr wrap="square" rtlCol="0">
            <a:spAutoFit/>
          </a:bodyPr>
          <a:lstStyle/>
          <a:p>
            <a:r>
              <a:rPr lang="it-IT" sz="2400" b="1" dirty="0">
                <a:solidFill>
                  <a:schemeClr val="bg1"/>
                </a:solidFill>
                <a:latin typeface="+mj-lt"/>
              </a:rPr>
              <a:t>B2</a:t>
            </a:r>
          </a:p>
        </p:txBody>
      </p:sp>
    </p:spTree>
    <p:custDataLst>
      <p:tags r:id="rId1"/>
    </p:custDataLst>
    <p:extLst>
      <p:ext uri="{BB962C8B-B14F-4D97-AF65-F5344CB8AC3E}">
        <p14:creationId xmlns:p14="http://schemas.microsoft.com/office/powerpoint/2010/main" val="102881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B98A56E1-9AFD-D94E-BDA6-0898E812B42C}"/>
              </a:ext>
            </a:extLst>
          </p:cNvPr>
          <p:cNvSpPr txBox="1"/>
          <p:nvPr/>
        </p:nvSpPr>
        <p:spPr>
          <a:xfrm>
            <a:off x="609906" y="702155"/>
            <a:ext cx="3568661" cy="1269713"/>
          </a:xfrm>
          <a:prstGeom prst="rect">
            <a:avLst/>
          </a:prstGeom>
        </p:spPr>
        <p:txBody>
          <a:bodyPr vert="horz" lIns="91440" tIns="45720" rIns="91440" bIns="45720" rtlCol="0" anchor="b">
            <a:normAutofit/>
          </a:bodyPr>
          <a:lstStyle/>
          <a:p>
            <a:pPr>
              <a:spcBef>
                <a:spcPct val="0"/>
              </a:spcBef>
              <a:spcAft>
                <a:spcPts val="600"/>
              </a:spcAft>
            </a:pPr>
            <a:r>
              <a:rPr lang="en-US" sz="2800" cap="all">
                <a:solidFill>
                  <a:schemeClr val="tx1">
                    <a:lumMod val="75000"/>
                    <a:lumOff val="25000"/>
                  </a:schemeClr>
                </a:solidFill>
                <a:latin typeface="+mj-lt"/>
                <a:ea typeface="+mj-ea"/>
                <a:cs typeface="+mj-cs"/>
              </a:rPr>
              <a:t>LINGUA SCRITTA</a:t>
            </a:r>
          </a:p>
        </p:txBody>
      </p:sp>
      <p:sp>
        <p:nvSpPr>
          <p:cNvPr id="18" name="Rectangle 1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E243C681-52AA-C940-9502-686427AA8CC4}"/>
              </a:ext>
            </a:extLst>
          </p:cNvPr>
          <p:cNvSpPr>
            <a:spLocks noChangeArrowheads="1"/>
          </p:cNvSpPr>
          <p:nvPr/>
        </p:nvSpPr>
        <p:spPr bwMode="auto">
          <a:xfrm>
            <a:off x="609906" y="2340864"/>
            <a:ext cx="3568661" cy="3634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just" fontAlgn="base">
              <a:spcBef>
                <a:spcPct val="20000"/>
              </a:spcBef>
              <a:spcAft>
                <a:spcPts val="600"/>
              </a:spcAft>
              <a:buClr>
                <a:schemeClr val="accent1"/>
              </a:buClr>
              <a:buSzPct val="92000"/>
              <a:buFont typeface="Wingdings 2" panose="05020102010507070707" pitchFamily="18" charset="2"/>
              <a:buChar char=""/>
              <a:tabLst/>
            </a:pPr>
            <a:r>
              <a:rPr kumimoji="0" lang="en-US" altLang="it-IT" b="0" i="0" u="none" strike="noStrike" cap="none" normalizeH="0" baseline="0" dirty="0">
                <a:ln>
                  <a:noFill/>
                </a:ln>
                <a:solidFill>
                  <a:schemeClr val="tx1">
                    <a:lumMod val="75000"/>
                    <a:lumOff val="25000"/>
                  </a:schemeClr>
                </a:solidFill>
                <a:effectLst/>
                <a:latin typeface="+mj-lt"/>
              </a:rPr>
              <a:t>Il </a:t>
            </a:r>
            <a:r>
              <a:rPr kumimoji="0" lang="en-US" altLang="it-IT" b="0" i="0" u="none" strike="noStrike" cap="none" normalizeH="0" baseline="0" dirty="0" err="1">
                <a:ln>
                  <a:noFill/>
                </a:ln>
                <a:solidFill>
                  <a:schemeClr val="tx1">
                    <a:lumMod val="75000"/>
                    <a:lumOff val="25000"/>
                  </a:schemeClr>
                </a:solidFill>
                <a:effectLst/>
                <a:latin typeface="+mj-lt"/>
              </a:rPr>
              <a:t>livello</a:t>
            </a:r>
            <a:r>
              <a:rPr kumimoji="0" lang="en-US" altLang="it-IT" b="0" i="0" u="none" strike="noStrike" cap="none" normalizeH="0" baseline="0" dirty="0">
                <a:ln>
                  <a:noFill/>
                </a:ln>
                <a:solidFill>
                  <a:schemeClr val="tx1">
                    <a:lumMod val="75000"/>
                    <a:lumOff val="25000"/>
                  </a:schemeClr>
                </a:solidFill>
                <a:effectLst/>
                <a:latin typeface="+mj-lt"/>
              </a:rPr>
              <a:t> di </a:t>
            </a:r>
            <a:r>
              <a:rPr kumimoji="0" lang="en-US" altLang="it-IT" b="0" i="0" u="none" strike="noStrike" cap="none" normalizeH="0" baseline="0" dirty="0" err="1">
                <a:ln>
                  <a:noFill/>
                </a:ln>
                <a:solidFill>
                  <a:schemeClr val="tx1">
                    <a:lumMod val="75000"/>
                    <a:lumOff val="25000"/>
                  </a:schemeClr>
                </a:solidFill>
                <a:effectLst/>
                <a:latin typeface="+mj-lt"/>
              </a:rPr>
              <a:t>sufficienza</a:t>
            </a:r>
            <a:r>
              <a:rPr kumimoji="0" lang="en-US" altLang="it-IT" b="0" i="0" u="none" strike="noStrike" cap="none" normalizeH="0" baseline="0" dirty="0">
                <a:ln>
                  <a:noFill/>
                </a:ln>
                <a:solidFill>
                  <a:schemeClr val="tx1">
                    <a:lumMod val="75000"/>
                    <a:lumOff val="25000"/>
                  </a:schemeClr>
                </a:solidFill>
                <a:effectLst/>
                <a:latin typeface="+mj-lt"/>
              </a:rPr>
              <a:t> è </a:t>
            </a:r>
            <a:r>
              <a:rPr kumimoji="0" lang="en-US" altLang="it-IT" b="0" i="0" u="none" strike="noStrike" cap="none" normalizeH="0" baseline="0" dirty="0" err="1">
                <a:ln>
                  <a:noFill/>
                </a:ln>
                <a:solidFill>
                  <a:schemeClr val="tx1">
                    <a:lumMod val="75000"/>
                    <a:lumOff val="25000"/>
                  </a:schemeClr>
                </a:solidFill>
                <a:effectLst/>
                <a:latin typeface="+mj-lt"/>
              </a:rPr>
              <a:t>rappresentato</a:t>
            </a:r>
            <a:r>
              <a:rPr kumimoji="0" lang="en-US" altLang="it-IT" b="0" i="0" u="none" strike="noStrike" cap="none" normalizeH="0" baseline="0" dirty="0">
                <a:ln>
                  <a:noFill/>
                </a:ln>
                <a:solidFill>
                  <a:schemeClr val="tx1">
                    <a:lumMod val="75000"/>
                    <a:lumOff val="25000"/>
                  </a:schemeClr>
                </a:solidFill>
                <a:effectLst/>
                <a:latin typeface="+mj-lt"/>
              </a:rPr>
              <a:t> dal </a:t>
            </a:r>
            <a:r>
              <a:rPr kumimoji="0" lang="en-US" altLang="it-IT" b="0" i="0" u="none" strike="noStrike" cap="none" normalizeH="0" baseline="0" dirty="0" err="1">
                <a:ln>
                  <a:noFill/>
                </a:ln>
                <a:solidFill>
                  <a:schemeClr val="tx1">
                    <a:lumMod val="75000"/>
                    <a:lumOff val="25000"/>
                  </a:schemeClr>
                </a:solidFill>
                <a:effectLst/>
                <a:latin typeface="+mj-lt"/>
              </a:rPr>
              <a:t>punteggio</a:t>
            </a:r>
            <a:r>
              <a:rPr kumimoji="0" lang="en-US" altLang="it-IT" b="0" i="0" u="none" strike="noStrike" cap="none" normalizeH="0" baseline="0" dirty="0">
                <a:ln>
                  <a:noFill/>
                </a:ln>
                <a:solidFill>
                  <a:schemeClr val="tx1">
                    <a:lumMod val="75000"/>
                    <a:lumOff val="25000"/>
                  </a:schemeClr>
                </a:solidFill>
                <a:effectLst/>
                <a:latin typeface="+mj-lt"/>
              </a:rPr>
              <a:t> 3 di </a:t>
            </a:r>
            <a:r>
              <a:rPr kumimoji="0" lang="en-US" altLang="it-IT" b="0" i="0" u="none" strike="noStrike" cap="none" normalizeH="0" baseline="0" dirty="0" err="1">
                <a:ln>
                  <a:noFill/>
                </a:ln>
                <a:solidFill>
                  <a:schemeClr val="tx1">
                    <a:lumMod val="75000"/>
                    <a:lumOff val="25000"/>
                  </a:schemeClr>
                </a:solidFill>
                <a:effectLst/>
                <a:latin typeface="+mj-lt"/>
              </a:rPr>
              <a:t>ogni</a:t>
            </a:r>
            <a:r>
              <a:rPr kumimoji="0" lang="en-US" altLang="it-IT" b="0" i="0" u="none" strike="noStrike" cap="none" normalizeH="0" baseline="0" dirty="0">
                <a:ln>
                  <a:noFill/>
                </a:ln>
                <a:solidFill>
                  <a:schemeClr val="tx1">
                    <a:lumMod val="75000"/>
                    <a:lumOff val="25000"/>
                  </a:schemeClr>
                </a:solidFill>
                <a:effectLst/>
                <a:latin typeface="+mj-lt"/>
              </a:rPr>
              <a:t> </a:t>
            </a:r>
            <a:r>
              <a:rPr kumimoji="0" lang="en-US" altLang="it-IT" b="0" i="0" u="none" strike="noStrike" cap="none" normalizeH="0" baseline="0" dirty="0" err="1">
                <a:ln>
                  <a:noFill/>
                </a:ln>
                <a:solidFill>
                  <a:schemeClr val="tx1">
                    <a:lumMod val="75000"/>
                    <a:lumOff val="25000"/>
                  </a:schemeClr>
                </a:solidFill>
                <a:effectLst/>
                <a:latin typeface="+mj-lt"/>
              </a:rPr>
              <a:t>indicatore</a:t>
            </a:r>
            <a:r>
              <a:rPr kumimoji="0" lang="en-US" altLang="it-IT" b="0" i="0" u="none" strike="noStrike" cap="none" normalizeH="0" baseline="0" dirty="0">
                <a:ln>
                  <a:noFill/>
                </a:ln>
                <a:solidFill>
                  <a:schemeClr val="tx1">
                    <a:lumMod val="75000"/>
                    <a:lumOff val="25000"/>
                  </a:schemeClr>
                </a:solidFill>
                <a:effectLst/>
                <a:latin typeface="+mj-lt"/>
              </a:rPr>
              <a:t>.</a:t>
            </a:r>
          </a:p>
          <a:p>
            <a:pPr marL="0" marR="0" lvl="0" indent="0" algn="just" fontAlgn="base">
              <a:spcBef>
                <a:spcPct val="20000"/>
              </a:spcBef>
              <a:spcAft>
                <a:spcPts val="600"/>
              </a:spcAft>
              <a:buClr>
                <a:schemeClr val="accent1"/>
              </a:buClr>
              <a:buSzPct val="92000"/>
              <a:buFont typeface="Wingdings 2" panose="05020102010507070707" pitchFamily="18" charset="2"/>
              <a:buChar char=""/>
              <a:tabLst/>
            </a:pPr>
            <a:endParaRPr kumimoji="0" lang="en-US" altLang="it-IT" b="0" i="0" u="none" strike="noStrike" cap="none" normalizeH="0" baseline="0" dirty="0">
              <a:ln>
                <a:noFill/>
              </a:ln>
              <a:solidFill>
                <a:schemeClr val="tx1">
                  <a:lumMod val="75000"/>
                  <a:lumOff val="25000"/>
                </a:schemeClr>
              </a:solidFill>
              <a:effectLst/>
              <a:latin typeface="+mj-lt"/>
            </a:endParaRPr>
          </a:p>
        </p:txBody>
      </p:sp>
      <p:graphicFrame>
        <p:nvGraphicFramePr>
          <p:cNvPr id="3" name="Tabella 2">
            <a:extLst>
              <a:ext uri="{FF2B5EF4-FFF2-40B4-BE49-F238E27FC236}">
                <a16:creationId xmlns:a16="http://schemas.microsoft.com/office/drawing/2014/main" id="{8F1B36A2-8E90-7145-A11D-0E2E933379B8}"/>
              </a:ext>
            </a:extLst>
          </p:cNvPr>
          <p:cNvGraphicFramePr>
            <a:graphicFrameLocks noGrp="1"/>
          </p:cNvGraphicFramePr>
          <p:nvPr>
            <p:extLst>
              <p:ext uri="{D42A27DB-BD31-4B8C-83A1-F6EECF244321}">
                <p14:modId xmlns:p14="http://schemas.microsoft.com/office/powerpoint/2010/main" val="2688285601"/>
              </p:ext>
            </p:extLst>
          </p:nvPr>
        </p:nvGraphicFramePr>
        <p:xfrm>
          <a:off x="4877594" y="702156"/>
          <a:ext cx="6288678" cy="5285097"/>
        </p:xfrm>
        <a:graphic>
          <a:graphicData uri="http://schemas.openxmlformats.org/drawingml/2006/table">
            <a:tbl>
              <a:tblPr firstRow="1" bandRow="1">
                <a:tableStyleId>{00A15C55-8517-42AA-B614-E9B94910E393}</a:tableStyleId>
              </a:tblPr>
              <a:tblGrid>
                <a:gridCol w="2101708">
                  <a:extLst>
                    <a:ext uri="{9D8B030D-6E8A-4147-A177-3AD203B41FA5}">
                      <a16:colId xmlns:a16="http://schemas.microsoft.com/office/drawing/2014/main" val="1843269306"/>
                    </a:ext>
                  </a:extLst>
                </a:gridCol>
                <a:gridCol w="1539432">
                  <a:extLst>
                    <a:ext uri="{9D8B030D-6E8A-4147-A177-3AD203B41FA5}">
                      <a16:colId xmlns:a16="http://schemas.microsoft.com/office/drawing/2014/main" val="2682510106"/>
                    </a:ext>
                  </a:extLst>
                </a:gridCol>
                <a:gridCol w="1864238">
                  <a:extLst>
                    <a:ext uri="{9D8B030D-6E8A-4147-A177-3AD203B41FA5}">
                      <a16:colId xmlns:a16="http://schemas.microsoft.com/office/drawing/2014/main" val="1019326646"/>
                    </a:ext>
                  </a:extLst>
                </a:gridCol>
                <a:gridCol w="783300">
                  <a:extLst>
                    <a:ext uri="{9D8B030D-6E8A-4147-A177-3AD203B41FA5}">
                      <a16:colId xmlns:a16="http://schemas.microsoft.com/office/drawing/2014/main" val="3473490502"/>
                    </a:ext>
                  </a:extLst>
                </a:gridCol>
              </a:tblGrid>
              <a:tr h="347337">
                <a:tc>
                  <a:txBody>
                    <a:bodyPr/>
                    <a:lstStyle/>
                    <a:p>
                      <a:pPr algn="just"/>
                      <a:r>
                        <a:rPr lang="it-IT" sz="1000" b="1">
                          <a:effectLst/>
                          <a:latin typeface="+mj-lt"/>
                        </a:rPr>
                        <a:t>Indicatori</a:t>
                      </a:r>
                      <a:endParaRPr lang="it-IT" sz="1000" b="1">
                        <a:effectLst/>
                        <a:latin typeface="+mj-lt"/>
                        <a:ea typeface="Times New Roman" panose="02020603050405020304" pitchFamily="18" charset="0"/>
                      </a:endParaRPr>
                    </a:p>
                  </a:txBody>
                  <a:tcPr marL="22852" marR="22852" marT="0" marB="0"/>
                </a:tc>
                <a:tc gridSpan="2">
                  <a:txBody>
                    <a:bodyPr/>
                    <a:lstStyle/>
                    <a:p>
                      <a:pPr algn="just"/>
                      <a:r>
                        <a:rPr lang="it-IT" sz="1000" b="1">
                          <a:effectLst/>
                          <a:latin typeface="+mj-lt"/>
                        </a:rPr>
                        <a:t>Descrizione dei livelli di competenza</a:t>
                      </a:r>
                    </a:p>
                    <a:p>
                      <a:pPr algn="just"/>
                      <a:r>
                        <a:rPr lang="it-IT" sz="1000" b="1">
                          <a:effectLst/>
                          <a:latin typeface="+mj-lt"/>
                        </a:rPr>
                        <a:t> </a:t>
                      </a:r>
                      <a:endParaRPr lang="it-IT" sz="1000" b="1">
                        <a:effectLst/>
                        <a:latin typeface="+mj-lt"/>
                        <a:ea typeface="Times New Roman" panose="02020603050405020304" pitchFamily="18" charset="0"/>
                      </a:endParaRPr>
                    </a:p>
                  </a:txBody>
                  <a:tcPr marL="22852" marR="22852" marT="0" marB="0"/>
                </a:tc>
                <a:tc hMerge="1">
                  <a:txBody>
                    <a:bodyPr/>
                    <a:lstStyle/>
                    <a:p>
                      <a:endParaRPr lang="it-IT"/>
                    </a:p>
                  </a:txBody>
                  <a:tcPr/>
                </a:tc>
                <a:tc>
                  <a:txBody>
                    <a:bodyPr/>
                    <a:lstStyle/>
                    <a:p>
                      <a:pPr algn="just"/>
                      <a:r>
                        <a:rPr lang="it-IT" sz="1000" b="1">
                          <a:effectLst/>
                          <a:latin typeface="+mj-lt"/>
                        </a:rPr>
                        <a:t>Punteggio</a:t>
                      </a:r>
                      <a:endParaRPr lang="it-IT" sz="1000" b="1">
                        <a:effectLst/>
                        <a:latin typeface="+mj-lt"/>
                        <a:ea typeface="Times New Roman" panose="02020603050405020304" pitchFamily="18" charset="0"/>
                      </a:endParaRPr>
                    </a:p>
                  </a:txBody>
                  <a:tcPr marL="22852" marR="22852" marT="0" marB="0"/>
                </a:tc>
                <a:extLst>
                  <a:ext uri="{0D108BD9-81ED-4DB2-BD59-A6C34878D82A}">
                    <a16:rowId xmlns:a16="http://schemas.microsoft.com/office/drawing/2014/main" val="2218760210"/>
                  </a:ext>
                </a:extLst>
              </a:tr>
              <a:tr h="820977">
                <a:tc>
                  <a:txBody>
                    <a:bodyPr/>
                    <a:lstStyle/>
                    <a:p>
                      <a:pPr algn="just"/>
                      <a:r>
                        <a:rPr lang="it-IT" sz="900">
                          <a:effectLst/>
                          <a:latin typeface="+mj-lt"/>
                        </a:rPr>
                        <a:t>Contenuto: quantità e qualità delle  informazioni</a:t>
                      </a:r>
                      <a:endParaRPr lang="it-IT" sz="900">
                        <a:effectLst/>
                        <a:latin typeface="+mj-lt"/>
                        <a:ea typeface="Times New Roman" panose="02020603050405020304" pitchFamily="18" charset="0"/>
                      </a:endParaRPr>
                    </a:p>
                  </a:txBody>
                  <a:tcPr marL="22852" marR="22852" marT="0" marB="0"/>
                </a:tc>
                <a:tc gridSpan="2">
                  <a:txBody>
                    <a:bodyPr/>
                    <a:lstStyle/>
                    <a:p>
                      <a:pPr algn="just"/>
                      <a:r>
                        <a:rPr lang="it-IT" sz="900">
                          <a:effectLst/>
                          <a:latin typeface="+mj-lt"/>
                        </a:rPr>
                        <a:t>Complete e pertinenti</a:t>
                      </a:r>
                    </a:p>
                    <a:p>
                      <a:pPr algn="just"/>
                      <a:r>
                        <a:rPr lang="it-IT" sz="900">
                          <a:effectLst/>
                          <a:latin typeface="+mj-lt"/>
                        </a:rPr>
                        <a:t>Abbastanza complete e pertinenti</a:t>
                      </a:r>
                    </a:p>
                    <a:p>
                      <a:pPr algn="just"/>
                      <a:r>
                        <a:rPr lang="it-IT" sz="900">
                          <a:effectLst/>
                          <a:latin typeface="+mj-lt"/>
                        </a:rPr>
                        <a:t>Fondamentali e quasi sempre pertinenti</a:t>
                      </a:r>
                    </a:p>
                    <a:p>
                      <a:pPr algn="just"/>
                      <a:r>
                        <a:rPr lang="it-IT" sz="900">
                          <a:effectLst/>
                          <a:latin typeface="+mj-lt"/>
                        </a:rPr>
                        <a:t>Incomplete e imprecise</a:t>
                      </a:r>
                    </a:p>
                    <a:p>
                      <a:pPr algn="just"/>
                      <a:r>
                        <a:rPr lang="it-IT" sz="900">
                          <a:effectLst/>
                          <a:latin typeface="+mj-lt"/>
                        </a:rPr>
                        <a:t>Inadeguate e non pertinenti</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hMerge="1">
                  <a:txBody>
                    <a:bodyPr/>
                    <a:lstStyle/>
                    <a:p>
                      <a:endParaRPr lang="it-IT"/>
                    </a:p>
                  </a:txBody>
                  <a:tcPr/>
                </a:tc>
                <a:tc>
                  <a:txBody>
                    <a:bodyPr/>
                    <a:lstStyle/>
                    <a:p>
                      <a:pPr algn="ctr"/>
                      <a:r>
                        <a:rPr lang="it-IT" sz="900">
                          <a:effectLst/>
                          <a:latin typeface="+mj-lt"/>
                        </a:rPr>
                        <a:t>5</a:t>
                      </a:r>
                    </a:p>
                    <a:p>
                      <a:pPr algn="ctr"/>
                      <a:r>
                        <a:rPr lang="it-IT" sz="900">
                          <a:effectLst/>
                          <a:latin typeface="+mj-lt"/>
                        </a:rPr>
                        <a:t>4</a:t>
                      </a:r>
                    </a:p>
                    <a:p>
                      <a:pPr algn="ctr"/>
                      <a:r>
                        <a:rPr lang="it-IT" sz="900">
                          <a:effectLst/>
                          <a:latin typeface="+mj-lt"/>
                        </a:rPr>
                        <a:t>3</a:t>
                      </a:r>
                    </a:p>
                    <a:p>
                      <a:pPr algn="ctr"/>
                      <a:r>
                        <a:rPr lang="it-IT" sz="900">
                          <a:effectLst/>
                          <a:latin typeface="+mj-lt"/>
                        </a:rPr>
                        <a:t>2</a:t>
                      </a:r>
                    </a:p>
                    <a:p>
                      <a:pPr algn="ctr"/>
                      <a:r>
                        <a:rPr lang="it-IT" sz="900">
                          <a:effectLst/>
                          <a:latin typeface="+mj-lt"/>
                        </a:rPr>
                        <a:t>1</a:t>
                      </a:r>
                      <a:endParaRPr lang="it-IT" sz="900">
                        <a:effectLst/>
                        <a:latin typeface="+mj-lt"/>
                        <a:ea typeface="Times New Roman" panose="02020603050405020304" pitchFamily="18" charset="0"/>
                      </a:endParaRPr>
                    </a:p>
                  </a:txBody>
                  <a:tcPr marL="22852" marR="22852" marT="0" marB="0"/>
                </a:tc>
                <a:extLst>
                  <a:ext uri="{0D108BD9-81ED-4DB2-BD59-A6C34878D82A}">
                    <a16:rowId xmlns:a16="http://schemas.microsoft.com/office/drawing/2014/main" val="347386664"/>
                  </a:ext>
                </a:extLst>
              </a:tr>
              <a:tr h="820977">
                <a:tc>
                  <a:txBody>
                    <a:bodyPr/>
                    <a:lstStyle/>
                    <a:p>
                      <a:pPr>
                        <a:spcBef>
                          <a:spcPts val="1200"/>
                        </a:spcBef>
                        <a:spcAft>
                          <a:spcPts val="300"/>
                        </a:spcAft>
                      </a:pPr>
                      <a:r>
                        <a:rPr lang="it-IT" sz="900" kern="1600">
                          <a:effectLst/>
                          <a:latin typeface="+mj-lt"/>
                        </a:rPr>
                        <a:t>Elaborazione -organizzazione </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a:txBody>
                    <a:bodyPr/>
                    <a:lstStyle/>
                    <a:p>
                      <a:pPr algn="just"/>
                      <a:r>
                        <a:rPr lang="it-IT" sz="900">
                          <a:effectLst/>
                          <a:latin typeface="+mj-lt"/>
                        </a:rPr>
                        <a:t>Originale     </a:t>
                      </a:r>
                    </a:p>
                    <a:p>
                      <a:pPr algn="just"/>
                      <a:r>
                        <a:rPr lang="it-IT" sz="900">
                          <a:effectLst/>
                          <a:latin typeface="+mj-lt"/>
                        </a:rPr>
                        <a:t>Personale     </a:t>
                      </a:r>
                    </a:p>
                    <a:p>
                      <a:pPr algn="just"/>
                      <a:r>
                        <a:rPr lang="it-IT" sz="900">
                          <a:effectLst/>
                          <a:latin typeface="+mj-lt"/>
                        </a:rPr>
                        <a:t>Essenziale    </a:t>
                      </a:r>
                    </a:p>
                    <a:p>
                      <a:pPr algn="just"/>
                      <a:r>
                        <a:rPr lang="it-IT" sz="900">
                          <a:effectLst/>
                          <a:latin typeface="+mj-lt"/>
                        </a:rPr>
                        <a:t>Povera         Inadeguata   </a:t>
                      </a:r>
                      <a:endParaRPr lang="it-IT" sz="900">
                        <a:effectLst/>
                        <a:latin typeface="+mj-lt"/>
                        <a:ea typeface="Times New Roman" panose="02020603050405020304" pitchFamily="18" charset="0"/>
                      </a:endParaRPr>
                    </a:p>
                  </a:txBody>
                  <a:tcPr marL="22852" marR="22852" marT="0" marB="0"/>
                </a:tc>
                <a:tc>
                  <a:txBody>
                    <a:bodyPr/>
                    <a:lstStyle/>
                    <a:p>
                      <a:pPr algn="just"/>
                      <a:r>
                        <a:rPr lang="it-IT" sz="900">
                          <a:effectLst/>
                          <a:latin typeface="+mj-lt"/>
                        </a:rPr>
                        <a:t>Discorso ampio e ben articolato</a:t>
                      </a:r>
                    </a:p>
                    <a:p>
                      <a:pPr algn="just"/>
                      <a:r>
                        <a:rPr lang="it-IT" sz="900">
                          <a:effectLst/>
                          <a:latin typeface="+mj-lt"/>
                        </a:rPr>
                        <a:t>Discorso coerente e coeso</a:t>
                      </a:r>
                    </a:p>
                    <a:p>
                      <a:pPr algn="just"/>
                      <a:r>
                        <a:rPr lang="it-IT" sz="900">
                          <a:effectLst/>
                          <a:latin typeface="+mj-lt"/>
                        </a:rPr>
                        <a:t>Discorso ordinato</a:t>
                      </a:r>
                    </a:p>
                    <a:p>
                      <a:pPr algn="just"/>
                      <a:r>
                        <a:rPr lang="it-IT" sz="900">
                          <a:effectLst/>
                          <a:latin typeface="+mj-lt"/>
                        </a:rPr>
                        <a:t>Discorso disordinato</a:t>
                      </a:r>
                    </a:p>
                    <a:p>
                      <a:pPr algn="just"/>
                      <a:r>
                        <a:rPr lang="it-IT" sz="900">
                          <a:effectLst/>
                          <a:latin typeface="+mj-lt"/>
                        </a:rPr>
                        <a:t>Discorso privo di organizzazione</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a:txBody>
                    <a:bodyPr/>
                    <a:lstStyle/>
                    <a:p>
                      <a:pPr algn="ctr"/>
                      <a:r>
                        <a:rPr lang="it-IT" sz="900">
                          <a:effectLst/>
                          <a:latin typeface="+mj-lt"/>
                        </a:rPr>
                        <a:t>5</a:t>
                      </a:r>
                    </a:p>
                    <a:p>
                      <a:pPr algn="ctr"/>
                      <a:r>
                        <a:rPr lang="it-IT" sz="900">
                          <a:effectLst/>
                          <a:latin typeface="+mj-lt"/>
                        </a:rPr>
                        <a:t>4</a:t>
                      </a:r>
                    </a:p>
                    <a:p>
                      <a:pPr algn="ctr"/>
                      <a:r>
                        <a:rPr lang="it-IT" sz="900">
                          <a:effectLst/>
                          <a:latin typeface="+mj-lt"/>
                        </a:rPr>
                        <a:t>3</a:t>
                      </a:r>
                    </a:p>
                    <a:p>
                      <a:pPr algn="ctr"/>
                      <a:r>
                        <a:rPr lang="it-IT" sz="900">
                          <a:effectLst/>
                          <a:latin typeface="+mj-lt"/>
                        </a:rPr>
                        <a:t>2</a:t>
                      </a:r>
                    </a:p>
                    <a:p>
                      <a:pPr algn="ctr"/>
                      <a:r>
                        <a:rPr lang="it-IT" sz="900">
                          <a:effectLst/>
                          <a:latin typeface="+mj-lt"/>
                        </a:rPr>
                        <a:t>1</a:t>
                      </a:r>
                      <a:endParaRPr lang="it-IT" sz="900">
                        <a:effectLst/>
                        <a:latin typeface="+mj-lt"/>
                        <a:ea typeface="Times New Roman" panose="02020603050405020304" pitchFamily="18" charset="0"/>
                      </a:endParaRPr>
                    </a:p>
                  </a:txBody>
                  <a:tcPr marL="22852" marR="22852" marT="0" marB="0"/>
                </a:tc>
                <a:extLst>
                  <a:ext uri="{0D108BD9-81ED-4DB2-BD59-A6C34878D82A}">
                    <a16:rowId xmlns:a16="http://schemas.microsoft.com/office/drawing/2014/main" val="3004930140"/>
                  </a:ext>
                </a:extLst>
              </a:tr>
              <a:tr h="820977">
                <a:tc>
                  <a:txBody>
                    <a:bodyPr/>
                    <a:lstStyle/>
                    <a:p>
                      <a:pPr>
                        <a:spcBef>
                          <a:spcPts val="1200"/>
                        </a:spcBef>
                        <a:spcAft>
                          <a:spcPts val="300"/>
                        </a:spcAft>
                      </a:pPr>
                      <a:r>
                        <a:rPr lang="it-IT" sz="900" kern="1600">
                          <a:effectLst/>
                          <a:latin typeface="+mj-lt"/>
                        </a:rPr>
                        <a:t>Morfosintassi</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gridSpan="2">
                  <a:txBody>
                    <a:bodyPr/>
                    <a:lstStyle/>
                    <a:p>
                      <a:pPr algn="just"/>
                      <a:r>
                        <a:rPr lang="it-IT" sz="900">
                          <a:effectLst/>
                          <a:latin typeface="+mj-lt"/>
                        </a:rPr>
                        <a:t>Corretta</a:t>
                      </a:r>
                    </a:p>
                    <a:p>
                      <a:pPr algn="just"/>
                      <a:r>
                        <a:rPr lang="it-IT" sz="900">
                          <a:effectLst/>
                          <a:latin typeface="+mj-lt"/>
                        </a:rPr>
                        <a:t>Con qualche incertezza</a:t>
                      </a:r>
                    </a:p>
                    <a:p>
                      <a:pPr algn="just"/>
                      <a:r>
                        <a:rPr lang="it-IT" sz="900">
                          <a:effectLst/>
                          <a:latin typeface="+mj-lt"/>
                        </a:rPr>
                        <a:t>Con errori che non pregiudicano la comprensione</a:t>
                      </a:r>
                    </a:p>
                    <a:p>
                      <a:pPr algn="just"/>
                      <a:r>
                        <a:rPr lang="it-IT" sz="900">
                          <a:effectLst/>
                          <a:latin typeface="+mj-lt"/>
                        </a:rPr>
                        <a:t>Con ripetuti  errori, che rendono difficoltosa la comprensione</a:t>
                      </a:r>
                    </a:p>
                    <a:p>
                      <a:pPr algn="just"/>
                      <a:r>
                        <a:rPr lang="it-IT" sz="900">
                          <a:effectLst/>
                          <a:latin typeface="+mj-lt"/>
                        </a:rPr>
                        <a:t>Con ripetuti e gravi errori, che rendono impossibile la comprensione</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hMerge="1">
                  <a:txBody>
                    <a:bodyPr/>
                    <a:lstStyle/>
                    <a:p>
                      <a:endParaRPr lang="it-IT"/>
                    </a:p>
                  </a:txBody>
                  <a:tcPr/>
                </a:tc>
                <a:tc>
                  <a:txBody>
                    <a:bodyPr/>
                    <a:lstStyle/>
                    <a:p>
                      <a:pPr algn="ctr"/>
                      <a:r>
                        <a:rPr lang="it-IT" sz="900">
                          <a:effectLst/>
                          <a:latin typeface="+mj-lt"/>
                        </a:rPr>
                        <a:t>5</a:t>
                      </a:r>
                    </a:p>
                    <a:p>
                      <a:pPr algn="ctr"/>
                      <a:r>
                        <a:rPr lang="it-IT" sz="900">
                          <a:effectLst/>
                          <a:latin typeface="+mj-lt"/>
                        </a:rPr>
                        <a:t>4</a:t>
                      </a:r>
                    </a:p>
                    <a:p>
                      <a:pPr algn="ctr"/>
                      <a:r>
                        <a:rPr lang="it-IT" sz="900">
                          <a:effectLst/>
                          <a:latin typeface="+mj-lt"/>
                        </a:rPr>
                        <a:t>3</a:t>
                      </a:r>
                    </a:p>
                    <a:p>
                      <a:pPr algn="ctr"/>
                      <a:r>
                        <a:rPr lang="it-IT" sz="900">
                          <a:effectLst/>
                          <a:latin typeface="+mj-lt"/>
                        </a:rPr>
                        <a:t>2</a:t>
                      </a:r>
                    </a:p>
                    <a:p>
                      <a:pPr algn="ctr"/>
                      <a:r>
                        <a:rPr lang="it-IT" sz="900">
                          <a:effectLst/>
                          <a:latin typeface="+mj-lt"/>
                        </a:rPr>
                        <a:t> </a:t>
                      </a:r>
                    </a:p>
                    <a:p>
                      <a:pPr algn="ctr"/>
                      <a:r>
                        <a:rPr lang="it-IT" sz="900">
                          <a:effectLst/>
                          <a:latin typeface="+mj-lt"/>
                        </a:rPr>
                        <a:t>1</a:t>
                      </a:r>
                      <a:endParaRPr lang="it-IT" sz="900">
                        <a:effectLst/>
                        <a:latin typeface="+mj-lt"/>
                        <a:ea typeface="Times New Roman" panose="02020603050405020304" pitchFamily="18" charset="0"/>
                      </a:endParaRPr>
                    </a:p>
                  </a:txBody>
                  <a:tcPr marL="22852" marR="22852" marT="0" marB="0"/>
                </a:tc>
                <a:extLst>
                  <a:ext uri="{0D108BD9-81ED-4DB2-BD59-A6C34878D82A}">
                    <a16:rowId xmlns:a16="http://schemas.microsoft.com/office/drawing/2014/main" val="1064733208"/>
                  </a:ext>
                </a:extLst>
              </a:tr>
              <a:tr h="820977">
                <a:tc>
                  <a:txBody>
                    <a:bodyPr/>
                    <a:lstStyle/>
                    <a:p>
                      <a:pPr>
                        <a:spcBef>
                          <a:spcPts val="1200"/>
                        </a:spcBef>
                        <a:spcAft>
                          <a:spcPts val="300"/>
                        </a:spcAft>
                      </a:pPr>
                      <a:r>
                        <a:rPr lang="it-IT" sz="900" kern="1600">
                          <a:effectLst/>
                          <a:latin typeface="+mj-lt"/>
                        </a:rPr>
                        <a:t>Lessico</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gridSpan="2">
                  <a:txBody>
                    <a:bodyPr/>
                    <a:lstStyle/>
                    <a:p>
                      <a:pPr algn="just"/>
                      <a:r>
                        <a:rPr lang="it-IT" sz="900">
                          <a:effectLst/>
                          <a:latin typeface="+mj-lt"/>
                        </a:rPr>
                        <a:t>Appropriato, ricco e vario</a:t>
                      </a:r>
                    </a:p>
                    <a:p>
                      <a:pPr algn="just"/>
                      <a:r>
                        <a:rPr lang="it-IT" sz="900">
                          <a:effectLst/>
                          <a:latin typeface="+mj-lt"/>
                        </a:rPr>
                        <a:t>Vario, con qualche lieve imprecisione</a:t>
                      </a:r>
                    </a:p>
                    <a:p>
                      <a:pPr algn="just"/>
                      <a:r>
                        <a:rPr lang="it-IT" sz="900">
                          <a:effectLst/>
                          <a:latin typeface="+mj-lt"/>
                        </a:rPr>
                        <a:t>Essenziale, pur in presenza di ripetizioni ed imprecisioni</a:t>
                      </a:r>
                    </a:p>
                    <a:p>
                      <a:pPr algn="just"/>
                      <a:r>
                        <a:rPr lang="it-IT" sz="900">
                          <a:effectLst/>
                          <a:latin typeface="+mj-lt"/>
                        </a:rPr>
                        <a:t>Impreciso e limitato</a:t>
                      </a:r>
                    </a:p>
                    <a:p>
                      <a:pPr algn="just"/>
                      <a:r>
                        <a:rPr lang="it-IT" sz="900">
                          <a:effectLst/>
                          <a:latin typeface="+mj-lt"/>
                        </a:rPr>
                        <a:t>Inadeguato</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hMerge="1">
                  <a:txBody>
                    <a:bodyPr/>
                    <a:lstStyle/>
                    <a:p>
                      <a:endParaRPr lang="it-IT"/>
                    </a:p>
                  </a:txBody>
                  <a:tcPr/>
                </a:tc>
                <a:tc>
                  <a:txBody>
                    <a:bodyPr/>
                    <a:lstStyle/>
                    <a:p>
                      <a:pPr algn="ctr"/>
                      <a:r>
                        <a:rPr lang="it-IT" sz="900">
                          <a:effectLst/>
                          <a:latin typeface="+mj-lt"/>
                        </a:rPr>
                        <a:t>5</a:t>
                      </a:r>
                    </a:p>
                    <a:p>
                      <a:pPr algn="ctr"/>
                      <a:r>
                        <a:rPr lang="it-IT" sz="900">
                          <a:effectLst/>
                          <a:latin typeface="+mj-lt"/>
                        </a:rPr>
                        <a:t>4</a:t>
                      </a:r>
                    </a:p>
                    <a:p>
                      <a:pPr algn="ctr"/>
                      <a:r>
                        <a:rPr lang="it-IT" sz="900">
                          <a:effectLst/>
                          <a:latin typeface="+mj-lt"/>
                        </a:rPr>
                        <a:t>3</a:t>
                      </a:r>
                    </a:p>
                    <a:p>
                      <a:pPr algn="ctr"/>
                      <a:r>
                        <a:rPr lang="it-IT" sz="900">
                          <a:effectLst/>
                          <a:latin typeface="+mj-lt"/>
                        </a:rPr>
                        <a:t>2</a:t>
                      </a:r>
                    </a:p>
                    <a:p>
                      <a:pPr algn="ctr"/>
                      <a:r>
                        <a:rPr lang="it-IT" sz="900">
                          <a:effectLst/>
                          <a:latin typeface="+mj-lt"/>
                        </a:rPr>
                        <a:t>1</a:t>
                      </a:r>
                      <a:endParaRPr lang="it-IT" sz="900">
                        <a:effectLst/>
                        <a:latin typeface="+mj-lt"/>
                        <a:ea typeface="Times New Roman" panose="02020603050405020304" pitchFamily="18" charset="0"/>
                      </a:endParaRPr>
                    </a:p>
                  </a:txBody>
                  <a:tcPr marL="22852" marR="22852" marT="0" marB="0"/>
                </a:tc>
                <a:extLst>
                  <a:ext uri="{0D108BD9-81ED-4DB2-BD59-A6C34878D82A}">
                    <a16:rowId xmlns:a16="http://schemas.microsoft.com/office/drawing/2014/main" val="1540811030"/>
                  </a:ext>
                </a:extLst>
              </a:tr>
              <a:tr h="820977">
                <a:tc>
                  <a:txBody>
                    <a:bodyPr/>
                    <a:lstStyle/>
                    <a:p>
                      <a:pPr>
                        <a:spcBef>
                          <a:spcPts val="1200"/>
                        </a:spcBef>
                        <a:spcAft>
                          <a:spcPts val="300"/>
                        </a:spcAft>
                      </a:pPr>
                      <a:r>
                        <a:rPr lang="it-IT" sz="900" kern="1600">
                          <a:effectLst/>
                          <a:latin typeface="+mj-lt"/>
                        </a:rPr>
                        <a:t>Ortografia, punteggiatura, impostazione</a:t>
                      </a:r>
                    </a:p>
                    <a:p>
                      <a:pPr algn="just"/>
                      <a:r>
                        <a:rPr lang="it-IT" sz="900">
                          <a:effectLst/>
                          <a:latin typeface="+mj-lt"/>
                        </a:rPr>
                        <a:t> </a:t>
                      </a:r>
                    </a:p>
                    <a:p>
                      <a:pPr algn="just"/>
                      <a:r>
                        <a:rPr lang="it-IT" sz="900">
                          <a:effectLst/>
                          <a:latin typeface="+mj-lt"/>
                        </a:rPr>
                        <a:t> </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gridSpan="2">
                  <a:txBody>
                    <a:bodyPr/>
                    <a:lstStyle/>
                    <a:p>
                      <a:pPr algn="just"/>
                      <a:r>
                        <a:rPr lang="it-IT" sz="900">
                          <a:effectLst/>
                          <a:latin typeface="+mj-lt"/>
                        </a:rPr>
                        <a:t>Corrette</a:t>
                      </a:r>
                    </a:p>
                    <a:p>
                      <a:pPr algn="just"/>
                      <a:r>
                        <a:rPr lang="it-IT" sz="900">
                          <a:effectLst/>
                          <a:latin typeface="+mj-lt"/>
                        </a:rPr>
                        <a:t>Con errori occasionali</a:t>
                      </a:r>
                    </a:p>
                    <a:p>
                      <a:pPr algn="just"/>
                      <a:r>
                        <a:rPr lang="it-IT" sz="900">
                          <a:effectLst/>
                          <a:latin typeface="+mj-lt"/>
                        </a:rPr>
                        <a:t>Con errori non gravi</a:t>
                      </a:r>
                    </a:p>
                    <a:p>
                      <a:pPr algn="just"/>
                      <a:r>
                        <a:rPr lang="it-IT" sz="900">
                          <a:effectLst/>
                          <a:latin typeface="+mj-lt"/>
                        </a:rPr>
                        <a:t>Con numerosi e gravi errori</a:t>
                      </a:r>
                    </a:p>
                    <a:p>
                      <a:pPr algn="just"/>
                      <a:r>
                        <a:rPr lang="it-IT" sz="900">
                          <a:effectLst/>
                          <a:latin typeface="+mj-lt"/>
                        </a:rPr>
                        <a:t>Totalmente scorrette</a:t>
                      </a:r>
                    </a:p>
                    <a:p>
                      <a:pPr algn="just"/>
                      <a:r>
                        <a:rPr lang="it-IT" sz="900">
                          <a:effectLst/>
                          <a:latin typeface="+mj-lt"/>
                        </a:rPr>
                        <a:t> </a:t>
                      </a:r>
                      <a:endParaRPr lang="it-IT" sz="900">
                        <a:effectLst/>
                        <a:latin typeface="+mj-lt"/>
                        <a:ea typeface="Times New Roman" panose="02020603050405020304" pitchFamily="18" charset="0"/>
                      </a:endParaRPr>
                    </a:p>
                  </a:txBody>
                  <a:tcPr marL="22852" marR="22852" marT="0" marB="0"/>
                </a:tc>
                <a:tc hMerge="1">
                  <a:txBody>
                    <a:bodyPr/>
                    <a:lstStyle/>
                    <a:p>
                      <a:endParaRPr lang="it-IT"/>
                    </a:p>
                  </a:txBody>
                  <a:tcPr/>
                </a:tc>
                <a:tc>
                  <a:txBody>
                    <a:bodyPr/>
                    <a:lstStyle/>
                    <a:p>
                      <a:pPr algn="ctr"/>
                      <a:r>
                        <a:rPr lang="it-IT" sz="900">
                          <a:effectLst/>
                          <a:latin typeface="+mj-lt"/>
                        </a:rPr>
                        <a:t>5</a:t>
                      </a:r>
                    </a:p>
                    <a:p>
                      <a:pPr algn="ctr"/>
                      <a:r>
                        <a:rPr lang="it-IT" sz="900">
                          <a:effectLst/>
                          <a:latin typeface="+mj-lt"/>
                        </a:rPr>
                        <a:t>4</a:t>
                      </a:r>
                    </a:p>
                    <a:p>
                      <a:pPr algn="ctr"/>
                      <a:r>
                        <a:rPr lang="it-IT" sz="900">
                          <a:effectLst/>
                          <a:latin typeface="+mj-lt"/>
                        </a:rPr>
                        <a:t>3</a:t>
                      </a:r>
                    </a:p>
                    <a:p>
                      <a:pPr algn="ctr"/>
                      <a:r>
                        <a:rPr lang="it-IT" sz="900">
                          <a:effectLst/>
                          <a:latin typeface="+mj-lt"/>
                        </a:rPr>
                        <a:t>2</a:t>
                      </a:r>
                    </a:p>
                    <a:p>
                      <a:pPr algn="ctr"/>
                      <a:r>
                        <a:rPr lang="it-IT" sz="900">
                          <a:effectLst/>
                          <a:latin typeface="+mj-lt"/>
                        </a:rPr>
                        <a:t>1</a:t>
                      </a:r>
                      <a:endParaRPr lang="it-IT" sz="900">
                        <a:effectLst/>
                        <a:latin typeface="+mj-lt"/>
                        <a:ea typeface="Times New Roman" panose="02020603050405020304" pitchFamily="18" charset="0"/>
                      </a:endParaRPr>
                    </a:p>
                  </a:txBody>
                  <a:tcPr marL="22852" marR="22852" marT="0" marB="0"/>
                </a:tc>
                <a:extLst>
                  <a:ext uri="{0D108BD9-81ED-4DB2-BD59-A6C34878D82A}">
                    <a16:rowId xmlns:a16="http://schemas.microsoft.com/office/drawing/2014/main" val="2130539176"/>
                  </a:ext>
                </a:extLst>
              </a:tr>
              <a:tr h="820977">
                <a:tc>
                  <a:txBody>
                    <a:bodyPr/>
                    <a:lstStyle/>
                    <a:p>
                      <a:pPr>
                        <a:spcBef>
                          <a:spcPts val="1200"/>
                        </a:spcBef>
                        <a:spcAft>
                          <a:spcPts val="300"/>
                        </a:spcAft>
                      </a:pPr>
                      <a:r>
                        <a:rPr lang="it-IT" sz="900" kern="1600">
                          <a:effectLst/>
                          <a:latin typeface="+mj-lt"/>
                        </a:rPr>
                        <a:t>Comprensione</a:t>
                      </a:r>
                      <a:endParaRPr lang="it-IT" sz="900" b="1" kern="1600">
                        <a:effectLst/>
                        <a:latin typeface="+mj-lt"/>
                        <a:ea typeface="Times New Roman" panose="02020603050405020304" pitchFamily="18" charset="0"/>
                        <a:cs typeface="Times New Roman" panose="02020603050405020304" pitchFamily="18" charset="0"/>
                      </a:endParaRPr>
                    </a:p>
                  </a:txBody>
                  <a:tcPr marL="22852" marR="22852" marT="0" marB="0"/>
                </a:tc>
                <a:tc gridSpan="2">
                  <a:txBody>
                    <a:bodyPr/>
                    <a:lstStyle/>
                    <a:p>
                      <a:pPr algn="just"/>
                      <a:r>
                        <a:rPr lang="it-IT" sz="900">
                          <a:effectLst/>
                          <a:latin typeface="+mj-lt"/>
                        </a:rPr>
                        <a:t>Approfondita, completa e dettagliata</a:t>
                      </a:r>
                    </a:p>
                    <a:p>
                      <a:pPr algn="just"/>
                      <a:r>
                        <a:rPr lang="it-IT" sz="900">
                          <a:effectLst/>
                          <a:latin typeface="+mj-lt"/>
                        </a:rPr>
                        <a:t>Completa e dettagliata</a:t>
                      </a:r>
                    </a:p>
                    <a:p>
                      <a:pPr algn="just"/>
                      <a:r>
                        <a:rPr lang="it-IT" sz="900">
                          <a:effectLst/>
                          <a:latin typeface="+mj-lt"/>
                        </a:rPr>
                        <a:t>Globale</a:t>
                      </a:r>
                    </a:p>
                    <a:p>
                      <a:pPr algn="just"/>
                      <a:r>
                        <a:rPr lang="it-IT" sz="900">
                          <a:effectLst/>
                          <a:latin typeface="+mj-lt"/>
                        </a:rPr>
                        <a:t>Incerta e parziale</a:t>
                      </a:r>
                    </a:p>
                    <a:p>
                      <a:pPr algn="just"/>
                      <a:r>
                        <a:rPr lang="it-IT" sz="900">
                          <a:effectLst/>
                          <a:latin typeface="+mj-lt"/>
                        </a:rPr>
                        <a:t>Assente</a:t>
                      </a:r>
                      <a:endParaRPr lang="it-IT" sz="900">
                        <a:effectLst/>
                        <a:latin typeface="+mj-lt"/>
                        <a:ea typeface="Times New Roman" panose="02020603050405020304" pitchFamily="18" charset="0"/>
                      </a:endParaRPr>
                    </a:p>
                  </a:txBody>
                  <a:tcPr marL="22852" marR="22852" marT="0" marB="0"/>
                </a:tc>
                <a:tc hMerge="1">
                  <a:txBody>
                    <a:bodyPr/>
                    <a:lstStyle/>
                    <a:p>
                      <a:endParaRPr lang="it-IT"/>
                    </a:p>
                  </a:txBody>
                  <a:tcPr/>
                </a:tc>
                <a:tc>
                  <a:txBody>
                    <a:bodyPr/>
                    <a:lstStyle/>
                    <a:p>
                      <a:pPr algn="ctr"/>
                      <a:r>
                        <a:rPr lang="it-IT" sz="900" dirty="0">
                          <a:effectLst/>
                          <a:latin typeface="+mj-lt"/>
                        </a:rPr>
                        <a:t>5</a:t>
                      </a:r>
                    </a:p>
                    <a:p>
                      <a:pPr algn="ctr"/>
                      <a:r>
                        <a:rPr lang="it-IT" sz="900" dirty="0">
                          <a:effectLst/>
                          <a:latin typeface="+mj-lt"/>
                        </a:rPr>
                        <a:t>4</a:t>
                      </a:r>
                    </a:p>
                    <a:p>
                      <a:pPr algn="ctr"/>
                      <a:r>
                        <a:rPr lang="it-IT" sz="900" dirty="0">
                          <a:effectLst/>
                          <a:latin typeface="+mj-lt"/>
                        </a:rPr>
                        <a:t>3</a:t>
                      </a:r>
                    </a:p>
                    <a:p>
                      <a:pPr algn="ctr"/>
                      <a:r>
                        <a:rPr lang="it-IT" sz="900" dirty="0">
                          <a:effectLst/>
                          <a:latin typeface="+mj-lt"/>
                        </a:rPr>
                        <a:t>2</a:t>
                      </a:r>
                    </a:p>
                    <a:p>
                      <a:pPr algn="ctr"/>
                      <a:r>
                        <a:rPr lang="it-IT" sz="900" dirty="0">
                          <a:effectLst/>
                          <a:latin typeface="+mj-lt"/>
                        </a:rPr>
                        <a:t>1</a:t>
                      </a:r>
                    </a:p>
                    <a:p>
                      <a:pPr algn="ctr"/>
                      <a:r>
                        <a:rPr lang="it-IT" sz="900" dirty="0">
                          <a:effectLst/>
                          <a:latin typeface="+mj-lt"/>
                        </a:rPr>
                        <a:t> </a:t>
                      </a:r>
                      <a:endParaRPr lang="it-IT" sz="900" dirty="0">
                        <a:effectLst/>
                        <a:latin typeface="+mj-lt"/>
                        <a:ea typeface="Times New Roman" panose="02020603050405020304" pitchFamily="18" charset="0"/>
                      </a:endParaRPr>
                    </a:p>
                  </a:txBody>
                  <a:tcPr marL="22852" marR="22852" marT="0" marB="0"/>
                </a:tc>
                <a:extLst>
                  <a:ext uri="{0D108BD9-81ED-4DB2-BD59-A6C34878D82A}">
                    <a16:rowId xmlns:a16="http://schemas.microsoft.com/office/drawing/2014/main" val="264276226"/>
                  </a:ext>
                </a:extLst>
              </a:tr>
            </a:tbl>
          </a:graphicData>
        </a:graphic>
      </p:graphicFrame>
    </p:spTree>
    <p:custDataLst>
      <p:tags r:id="rId1"/>
    </p:custDataLst>
    <p:extLst>
      <p:ext uri="{BB962C8B-B14F-4D97-AF65-F5344CB8AC3E}">
        <p14:creationId xmlns:p14="http://schemas.microsoft.com/office/powerpoint/2010/main" val="729994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BC466-14E9-3846-ABA5-914D61462045}"/>
              </a:ext>
            </a:extLst>
          </p:cNvPr>
          <p:cNvSpPr>
            <a:spLocks noGrp="1"/>
          </p:cNvSpPr>
          <p:nvPr>
            <p:ph type="title"/>
          </p:nvPr>
        </p:nvSpPr>
        <p:spPr>
          <a:xfrm>
            <a:off x="581192" y="702156"/>
            <a:ext cx="11029616" cy="837141"/>
          </a:xfrm>
        </p:spPr>
        <p:txBody>
          <a:bodyPr>
            <a:normAutofit/>
          </a:bodyPr>
          <a:lstStyle/>
          <a:p>
            <a:pPr algn="ctr"/>
            <a:r>
              <a:rPr lang="it-IT" sz="3200" dirty="0">
                <a:solidFill>
                  <a:schemeClr val="tx1"/>
                </a:solidFill>
                <a:latin typeface="Univers Condensed" panose="020B0506020202050204" pitchFamily="34" charset="0"/>
              </a:rPr>
              <a:t>Le docenti</a:t>
            </a:r>
          </a:p>
        </p:txBody>
      </p:sp>
      <p:graphicFrame>
        <p:nvGraphicFramePr>
          <p:cNvPr id="4" name="Segnaposto contenuto 3">
            <a:extLst>
              <a:ext uri="{FF2B5EF4-FFF2-40B4-BE49-F238E27FC236}">
                <a16:creationId xmlns:a16="http://schemas.microsoft.com/office/drawing/2014/main" id="{2E59E2AB-B4D0-0044-82C9-ADDB3AE6CB9C}"/>
              </a:ext>
            </a:extLst>
          </p:cNvPr>
          <p:cNvGraphicFramePr>
            <a:graphicFrameLocks noGrp="1"/>
          </p:cNvGraphicFramePr>
          <p:nvPr>
            <p:ph idx="1"/>
            <p:extLst>
              <p:ext uri="{D42A27DB-BD31-4B8C-83A1-F6EECF244321}">
                <p14:modId xmlns:p14="http://schemas.microsoft.com/office/powerpoint/2010/main" val="3997468419"/>
              </p:ext>
            </p:extLst>
          </p:nvPr>
        </p:nvGraphicFramePr>
        <p:xfrm>
          <a:off x="118889" y="1683656"/>
          <a:ext cx="11954222" cy="492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a:extLst>
              <a:ext uri="{FF2B5EF4-FFF2-40B4-BE49-F238E27FC236}">
                <a16:creationId xmlns:a16="http://schemas.microsoft.com/office/drawing/2014/main" id="{92DC6353-B364-574D-9990-43D7AC6E6828}"/>
              </a:ext>
            </a:extLst>
          </p:cNvPr>
          <p:cNvSpPr txBox="1"/>
          <p:nvPr/>
        </p:nvSpPr>
        <p:spPr>
          <a:xfrm>
            <a:off x="272582" y="2957898"/>
            <a:ext cx="2716746" cy="369332"/>
          </a:xfrm>
          <a:prstGeom prst="rect">
            <a:avLst/>
          </a:prstGeom>
          <a:noFill/>
        </p:spPr>
        <p:txBody>
          <a:bodyPr wrap="square" rtlCol="0">
            <a:spAutoFit/>
          </a:bodyPr>
          <a:lstStyle/>
          <a:p>
            <a:r>
              <a:rPr lang="it-IT" dirty="0">
                <a:solidFill>
                  <a:schemeClr val="bg1"/>
                </a:solidFill>
              </a:rPr>
              <a:t>Francesca </a:t>
            </a:r>
            <a:r>
              <a:rPr lang="it-IT" dirty="0" err="1">
                <a:solidFill>
                  <a:schemeClr val="bg1"/>
                </a:solidFill>
              </a:rPr>
              <a:t>Capozzella</a:t>
            </a:r>
            <a:endParaRPr lang="it-IT" dirty="0">
              <a:solidFill>
                <a:schemeClr val="bg1"/>
              </a:solidFill>
            </a:endParaRPr>
          </a:p>
        </p:txBody>
      </p:sp>
      <p:sp>
        <p:nvSpPr>
          <p:cNvPr id="9" name="CasellaDiTesto 8">
            <a:extLst>
              <a:ext uri="{FF2B5EF4-FFF2-40B4-BE49-F238E27FC236}">
                <a16:creationId xmlns:a16="http://schemas.microsoft.com/office/drawing/2014/main" id="{CC361F43-FE73-F444-8D4A-F234621F67CC}"/>
              </a:ext>
            </a:extLst>
          </p:cNvPr>
          <p:cNvSpPr txBox="1"/>
          <p:nvPr/>
        </p:nvSpPr>
        <p:spPr>
          <a:xfrm>
            <a:off x="3676837" y="3000436"/>
            <a:ext cx="2492837" cy="369332"/>
          </a:xfrm>
          <a:prstGeom prst="rect">
            <a:avLst/>
          </a:prstGeom>
          <a:noFill/>
        </p:spPr>
        <p:txBody>
          <a:bodyPr wrap="square" rtlCol="0">
            <a:spAutoFit/>
          </a:bodyPr>
          <a:lstStyle/>
          <a:p>
            <a:r>
              <a:rPr lang="it-IT" dirty="0">
                <a:solidFill>
                  <a:schemeClr val="bg1"/>
                </a:solidFill>
              </a:rPr>
              <a:t>Michela Dal Fabbro</a:t>
            </a:r>
          </a:p>
        </p:txBody>
      </p:sp>
      <p:sp>
        <p:nvSpPr>
          <p:cNvPr id="10" name="CasellaDiTesto 9">
            <a:extLst>
              <a:ext uri="{FF2B5EF4-FFF2-40B4-BE49-F238E27FC236}">
                <a16:creationId xmlns:a16="http://schemas.microsoft.com/office/drawing/2014/main" id="{1803BCCF-401D-9D47-BE4B-8AC6CA0DC629}"/>
              </a:ext>
            </a:extLst>
          </p:cNvPr>
          <p:cNvSpPr txBox="1"/>
          <p:nvPr/>
        </p:nvSpPr>
        <p:spPr>
          <a:xfrm>
            <a:off x="6952893" y="3023403"/>
            <a:ext cx="2104572" cy="369332"/>
          </a:xfrm>
          <a:prstGeom prst="rect">
            <a:avLst/>
          </a:prstGeom>
          <a:noFill/>
        </p:spPr>
        <p:txBody>
          <a:bodyPr wrap="square" rtlCol="0">
            <a:spAutoFit/>
          </a:bodyPr>
          <a:lstStyle/>
          <a:p>
            <a:r>
              <a:rPr lang="it-IT" dirty="0">
                <a:solidFill>
                  <a:schemeClr val="bg1"/>
                </a:solidFill>
              </a:rPr>
              <a:t>Silvana </a:t>
            </a:r>
            <a:r>
              <a:rPr lang="it-IT" dirty="0" err="1">
                <a:solidFill>
                  <a:schemeClr val="bg1"/>
                </a:solidFill>
              </a:rPr>
              <a:t>Foti</a:t>
            </a:r>
            <a:endParaRPr lang="it-IT" dirty="0">
              <a:solidFill>
                <a:schemeClr val="bg1"/>
              </a:solidFill>
            </a:endParaRPr>
          </a:p>
        </p:txBody>
      </p:sp>
      <p:sp>
        <p:nvSpPr>
          <p:cNvPr id="12" name="CasellaDiTesto 11">
            <a:extLst>
              <a:ext uri="{FF2B5EF4-FFF2-40B4-BE49-F238E27FC236}">
                <a16:creationId xmlns:a16="http://schemas.microsoft.com/office/drawing/2014/main" id="{4EB81598-CECF-9940-B250-E2BB30EFFF2D}"/>
              </a:ext>
            </a:extLst>
          </p:cNvPr>
          <p:cNvSpPr txBox="1"/>
          <p:nvPr/>
        </p:nvSpPr>
        <p:spPr>
          <a:xfrm>
            <a:off x="9866938" y="3000436"/>
            <a:ext cx="2206173" cy="369332"/>
          </a:xfrm>
          <a:prstGeom prst="rect">
            <a:avLst/>
          </a:prstGeom>
          <a:noFill/>
        </p:spPr>
        <p:txBody>
          <a:bodyPr wrap="square" rtlCol="0">
            <a:spAutoFit/>
          </a:bodyPr>
          <a:lstStyle/>
          <a:p>
            <a:r>
              <a:rPr lang="it-IT" dirty="0">
                <a:solidFill>
                  <a:schemeClr val="bg1"/>
                </a:solidFill>
              </a:rPr>
              <a:t>Sanda </a:t>
            </a:r>
            <a:r>
              <a:rPr lang="it-IT" dirty="0" err="1">
                <a:solidFill>
                  <a:schemeClr val="bg1"/>
                </a:solidFill>
              </a:rPr>
              <a:t>Ivezic</a:t>
            </a:r>
            <a:endParaRPr lang="it-IT" dirty="0">
              <a:solidFill>
                <a:schemeClr val="bg1"/>
              </a:solidFill>
            </a:endParaRPr>
          </a:p>
        </p:txBody>
      </p:sp>
      <p:sp>
        <p:nvSpPr>
          <p:cNvPr id="13" name="CasellaDiTesto 12">
            <a:extLst>
              <a:ext uri="{FF2B5EF4-FFF2-40B4-BE49-F238E27FC236}">
                <a16:creationId xmlns:a16="http://schemas.microsoft.com/office/drawing/2014/main" id="{189336DF-E8A8-FC44-870E-4F635B19DBEE}"/>
              </a:ext>
            </a:extLst>
          </p:cNvPr>
          <p:cNvSpPr txBox="1"/>
          <p:nvPr/>
        </p:nvSpPr>
        <p:spPr>
          <a:xfrm>
            <a:off x="827315" y="4949371"/>
            <a:ext cx="2384802" cy="369332"/>
          </a:xfrm>
          <a:prstGeom prst="rect">
            <a:avLst/>
          </a:prstGeom>
          <a:noFill/>
        </p:spPr>
        <p:txBody>
          <a:bodyPr wrap="square" rtlCol="0">
            <a:spAutoFit/>
          </a:bodyPr>
          <a:lstStyle/>
          <a:p>
            <a:r>
              <a:rPr lang="it-IT" dirty="0">
                <a:solidFill>
                  <a:schemeClr val="bg1"/>
                </a:solidFill>
              </a:rPr>
              <a:t>Sira </a:t>
            </a:r>
            <a:r>
              <a:rPr lang="it-IT" dirty="0" err="1">
                <a:solidFill>
                  <a:schemeClr val="bg1"/>
                </a:solidFill>
              </a:rPr>
              <a:t>Mandalà</a:t>
            </a:r>
            <a:endParaRPr lang="it-IT" dirty="0">
              <a:solidFill>
                <a:schemeClr val="bg1"/>
              </a:solidFill>
            </a:endParaRPr>
          </a:p>
        </p:txBody>
      </p:sp>
      <p:sp>
        <p:nvSpPr>
          <p:cNvPr id="14" name="CasellaDiTesto 13">
            <a:extLst>
              <a:ext uri="{FF2B5EF4-FFF2-40B4-BE49-F238E27FC236}">
                <a16:creationId xmlns:a16="http://schemas.microsoft.com/office/drawing/2014/main" id="{242E2240-0BDB-7C46-9EE2-D3B16EFEEBD8}"/>
              </a:ext>
            </a:extLst>
          </p:cNvPr>
          <p:cNvSpPr txBox="1"/>
          <p:nvPr/>
        </p:nvSpPr>
        <p:spPr>
          <a:xfrm>
            <a:off x="3560715" y="5111484"/>
            <a:ext cx="2282747" cy="369332"/>
          </a:xfrm>
          <a:prstGeom prst="rect">
            <a:avLst/>
          </a:prstGeom>
          <a:noFill/>
        </p:spPr>
        <p:txBody>
          <a:bodyPr wrap="square" rtlCol="0">
            <a:spAutoFit/>
          </a:bodyPr>
          <a:lstStyle/>
          <a:p>
            <a:r>
              <a:rPr lang="it-IT" dirty="0">
                <a:solidFill>
                  <a:schemeClr val="bg1"/>
                </a:solidFill>
              </a:rPr>
              <a:t>Elena Piemonte</a:t>
            </a:r>
          </a:p>
        </p:txBody>
      </p:sp>
      <p:sp>
        <p:nvSpPr>
          <p:cNvPr id="15" name="CasellaDiTesto 14">
            <a:extLst>
              <a:ext uri="{FF2B5EF4-FFF2-40B4-BE49-F238E27FC236}">
                <a16:creationId xmlns:a16="http://schemas.microsoft.com/office/drawing/2014/main" id="{B761269B-DDAC-AA43-9A38-89DD22974CD7}"/>
              </a:ext>
            </a:extLst>
          </p:cNvPr>
          <p:cNvSpPr txBox="1"/>
          <p:nvPr/>
        </p:nvSpPr>
        <p:spPr>
          <a:xfrm>
            <a:off x="6473372" y="5065486"/>
            <a:ext cx="1944914" cy="369332"/>
          </a:xfrm>
          <a:prstGeom prst="rect">
            <a:avLst/>
          </a:prstGeom>
          <a:noFill/>
        </p:spPr>
        <p:txBody>
          <a:bodyPr wrap="square" rtlCol="0">
            <a:spAutoFit/>
          </a:bodyPr>
          <a:lstStyle/>
          <a:p>
            <a:r>
              <a:rPr lang="it-IT" dirty="0">
                <a:solidFill>
                  <a:schemeClr val="bg1"/>
                </a:solidFill>
              </a:rPr>
              <a:t>Cristiana Rigo</a:t>
            </a:r>
          </a:p>
        </p:txBody>
      </p:sp>
      <p:sp>
        <p:nvSpPr>
          <p:cNvPr id="16" name="Rettangolo con angoli arrotondati 15">
            <a:extLst>
              <a:ext uri="{FF2B5EF4-FFF2-40B4-BE49-F238E27FC236}">
                <a16:creationId xmlns:a16="http://schemas.microsoft.com/office/drawing/2014/main" id="{68C99B13-3482-AF46-9D5C-329A3DDF4BAE}"/>
              </a:ext>
            </a:extLst>
          </p:cNvPr>
          <p:cNvSpPr/>
          <p:nvPr/>
        </p:nvSpPr>
        <p:spPr>
          <a:xfrm>
            <a:off x="464457" y="4336755"/>
            <a:ext cx="2747660" cy="1991473"/>
          </a:xfrm>
          <a:prstGeom prst="roundRect">
            <a:avLst/>
          </a:pr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ttangolo con angoli arrotondati 16">
            <a:extLst>
              <a:ext uri="{FF2B5EF4-FFF2-40B4-BE49-F238E27FC236}">
                <a16:creationId xmlns:a16="http://schemas.microsoft.com/office/drawing/2014/main" id="{9CDC0111-12CD-C74B-B1BD-E0C47B951C91}"/>
              </a:ext>
            </a:extLst>
          </p:cNvPr>
          <p:cNvSpPr/>
          <p:nvPr/>
        </p:nvSpPr>
        <p:spPr>
          <a:xfrm>
            <a:off x="3487615" y="4332548"/>
            <a:ext cx="2696573" cy="1991473"/>
          </a:xfrm>
          <a:prstGeom prst="roundRect">
            <a:avLst/>
          </a:pr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ettangolo con angoli arrotondati 17">
            <a:extLst>
              <a:ext uri="{FF2B5EF4-FFF2-40B4-BE49-F238E27FC236}">
                <a16:creationId xmlns:a16="http://schemas.microsoft.com/office/drawing/2014/main" id="{66C1B083-FF34-7B4D-9DAF-8DB708C58C2C}"/>
              </a:ext>
            </a:extLst>
          </p:cNvPr>
          <p:cNvSpPr/>
          <p:nvPr/>
        </p:nvSpPr>
        <p:spPr>
          <a:xfrm>
            <a:off x="6432077" y="4362361"/>
            <a:ext cx="2696572" cy="1991473"/>
          </a:xfrm>
          <a:prstGeom prst="roundRect">
            <a:avLst/>
          </a:pr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CasellaDiTesto 19">
            <a:extLst>
              <a:ext uri="{FF2B5EF4-FFF2-40B4-BE49-F238E27FC236}">
                <a16:creationId xmlns:a16="http://schemas.microsoft.com/office/drawing/2014/main" id="{DD836A53-32A3-924F-8E77-C76ADCC14234}"/>
              </a:ext>
            </a:extLst>
          </p:cNvPr>
          <p:cNvSpPr txBox="1"/>
          <p:nvPr/>
        </p:nvSpPr>
        <p:spPr>
          <a:xfrm>
            <a:off x="1103200" y="5121233"/>
            <a:ext cx="1633781" cy="369332"/>
          </a:xfrm>
          <a:prstGeom prst="rect">
            <a:avLst/>
          </a:prstGeom>
          <a:noFill/>
        </p:spPr>
        <p:txBody>
          <a:bodyPr wrap="none" rtlCol="0">
            <a:spAutoFit/>
          </a:bodyPr>
          <a:lstStyle/>
          <a:p>
            <a:r>
              <a:rPr lang="it-IT" dirty="0">
                <a:solidFill>
                  <a:schemeClr val="bg1"/>
                </a:solidFill>
              </a:rPr>
              <a:t>Sira </a:t>
            </a:r>
            <a:r>
              <a:rPr lang="it-IT" dirty="0" err="1">
                <a:solidFill>
                  <a:schemeClr val="bg1"/>
                </a:solidFill>
              </a:rPr>
              <a:t>Mandalà</a:t>
            </a:r>
            <a:endParaRPr lang="it-IT" dirty="0">
              <a:solidFill>
                <a:schemeClr val="bg1"/>
              </a:solidFill>
            </a:endParaRPr>
          </a:p>
        </p:txBody>
      </p:sp>
      <p:sp>
        <p:nvSpPr>
          <p:cNvPr id="21" name="CasellaDiTesto 20">
            <a:extLst>
              <a:ext uri="{FF2B5EF4-FFF2-40B4-BE49-F238E27FC236}">
                <a16:creationId xmlns:a16="http://schemas.microsoft.com/office/drawing/2014/main" id="{DA931105-63A5-3D49-806C-4E9330A853EE}"/>
              </a:ext>
            </a:extLst>
          </p:cNvPr>
          <p:cNvSpPr txBox="1"/>
          <p:nvPr/>
        </p:nvSpPr>
        <p:spPr>
          <a:xfrm>
            <a:off x="3978124" y="5143619"/>
            <a:ext cx="1890261" cy="369332"/>
          </a:xfrm>
          <a:prstGeom prst="rect">
            <a:avLst/>
          </a:prstGeom>
          <a:noFill/>
        </p:spPr>
        <p:txBody>
          <a:bodyPr wrap="none" rtlCol="0">
            <a:spAutoFit/>
          </a:bodyPr>
          <a:lstStyle/>
          <a:p>
            <a:r>
              <a:rPr lang="it-IT" dirty="0">
                <a:solidFill>
                  <a:schemeClr val="bg1"/>
                </a:solidFill>
              </a:rPr>
              <a:t>Elena Piemonte</a:t>
            </a:r>
          </a:p>
        </p:txBody>
      </p:sp>
      <p:sp>
        <p:nvSpPr>
          <p:cNvPr id="22" name="CasellaDiTesto 21">
            <a:extLst>
              <a:ext uri="{FF2B5EF4-FFF2-40B4-BE49-F238E27FC236}">
                <a16:creationId xmlns:a16="http://schemas.microsoft.com/office/drawing/2014/main" id="{5AD6D6CD-AAFB-234C-8123-31B861CF72F4}"/>
              </a:ext>
            </a:extLst>
          </p:cNvPr>
          <p:cNvSpPr txBox="1"/>
          <p:nvPr/>
        </p:nvSpPr>
        <p:spPr>
          <a:xfrm>
            <a:off x="6917743" y="5190569"/>
            <a:ext cx="1710725" cy="369332"/>
          </a:xfrm>
          <a:prstGeom prst="rect">
            <a:avLst/>
          </a:prstGeom>
          <a:noFill/>
        </p:spPr>
        <p:txBody>
          <a:bodyPr wrap="none" rtlCol="0">
            <a:spAutoFit/>
          </a:bodyPr>
          <a:lstStyle/>
          <a:p>
            <a:r>
              <a:rPr lang="it-IT" dirty="0">
                <a:solidFill>
                  <a:schemeClr val="bg1"/>
                </a:solidFill>
              </a:rPr>
              <a:t>Cristiana Rigo</a:t>
            </a:r>
          </a:p>
        </p:txBody>
      </p:sp>
    </p:spTree>
    <p:custDataLst>
      <p:tags r:id="rId1"/>
    </p:custDataLst>
    <p:extLst>
      <p:ext uri="{BB962C8B-B14F-4D97-AF65-F5344CB8AC3E}">
        <p14:creationId xmlns:p14="http://schemas.microsoft.com/office/powerpoint/2010/main" val="1087064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B98A56E1-9AFD-D94E-BDA6-0898E812B42C}"/>
              </a:ext>
            </a:extLst>
          </p:cNvPr>
          <p:cNvSpPr txBox="1"/>
          <p:nvPr/>
        </p:nvSpPr>
        <p:spPr>
          <a:xfrm>
            <a:off x="609906" y="702155"/>
            <a:ext cx="3568661" cy="1269713"/>
          </a:xfrm>
          <a:prstGeom prst="rect">
            <a:avLst/>
          </a:prstGeom>
        </p:spPr>
        <p:txBody>
          <a:bodyPr vert="horz" lIns="91440" tIns="45720" rIns="91440" bIns="45720" rtlCol="0" anchor="b">
            <a:normAutofit/>
          </a:bodyPr>
          <a:lstStyle/>
          <a:p>
            <a:pPr>
              <a:spcBef>
                <a:spcPct val="0"/>
              </a:spcBef>
              <a:spcAft>
                <a:spcPts val="600"/>
              </a:spcAft>
            </a:pPr>
            <a:r>
              <a:rPr lang="en-US" sz="2800" cap="all" dirty="0">
                <a:solidFill>
                  <a:schemeClr val="tx1">
                    <a:lumMod val="75000"/>
                    <a:lumOff val="25000"/>
                  </a:schemeClr>
                </a:solidFill>
                <a:latin typeface="+mj-lt"/>
                <a:ea typeface="+mj-ea"/>
                <a:cs typeface="+mj-cs"/>
              </a:rPr>
              <a:t>LINGUA ORALE</a:t>
            </a:r>
          </a:p>
        </p:txBody>
      </p:sp>
      <p:sp>
        <p:nvSpPr>
          <p:cNvPr id="18" name="Rectangle 1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E243C681-52AA-C940-9502-686427AA8CC4}"/>
              </a:ext>
            </a:extLst>
          </p:cNvPr>
          <p:cNvSpPr>
            <a:spLocks noChangeArrowheads="1"/>
          </p:cNvSpPr>
          <p:nvPr/>
        </p:nvSpPr>
        <p:spPr bwMode="auto">
          <a:xfrm>
            <a:off x="609906" y="2340864"/>
            <a:ext cx="3568661" cy="3634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just" fontAlgn="base">
              <a:spcBef>
                <a:spcPct val="20000"/>
              </a:spcBef>
              <a:spcAft>
                <a:spcPts val="600"/>
              </a:spcAft>
              <a:buClr>
                <a:schemeClr val="accent1"/>
              </a:buClr>
              <a:buSzPct val="92000"/>
              <a:buFont typeface="Wingdings 2" panose="05020102010507070707" pitchFamily="18" charset="2"/>
              <a:buChar char=""/>
              <a:tabLst/>
            </a:pPr>
            <a:r>
              <a:rPr kumimoji="0" lang="en-US" altLang="it-IT" b="0" i="0" u="none" strike="noStrike" cap="none" normalizeH="0" baseline="0" dirty="0">
                <a:ln>
                  <a:noFill/>
                </a:ln>
                <a:solidFill>
                  <a:schemeClr val="tx1">
                    <a:lumMod val="75000"/>
                    <a:lumOff val="25000"/>
                  </a:schemeClr>
                </a:solidFill>
                <a:effectLst/>
                <a:latin typeface="+mj-lt"/>
              </a:rPr>
              <a:t>* Il </a:t>
            </a:r>
            <a:r>
              <a:rPr kumimoji="0" lang="en-US" altLang="it-IT" b="0" i="0" u="none" strike="noStrike" cap="none" normalizeH="0" baseline="0" dirty="0" err="1">
                <a:ln>
                  <a:noFill/>
                </a:ln>
                <a:solidFill>
                  <a:schemeClr val="tx1">
                    <a:lumMod val="75000"/>
                    <a:lumOff val="25000"/>
                  </a:schemeClr>
                </a:solidFill>
                <a:effectLst/>
                <a:latin typeface="+mj-lt"/>
              </a:rPr>
              <a:t>livello</a:t>
            </a:r>
            <a:r>
              <a:rPr kumimoji="0" lang="en-US" altLang="it-IT" b="0" i="0" u="none" strike="noStrike" cap="none" normalizeH="0" baseline="0" dirty="0">
                <a:ln>
                  <a:noFill/>
                </a:ln>
                <a:solidFill>
                  <a:schemeClr val="tx1">
                    <a:lumMod val="75000"/>
                    <a:lumOff val="25000"/>
                  </a:schemeClr>
                </a:solidFill>
                <a:effectLst/>
                <a:latin typeface="+mj-lt"/>
              </a:rPr>
              <a:t> di </a:t>
            </a:r>
            <a:r>
              <a:rPr kumimoji="0" lang="en-US" altLang="it-IT" b="0" i="0" u="none" strike="noStrike" cap="none" normalizeH="0" baseline="0" dirty="0" err="1">
                <a:ln>
                  <a:noFill/>
                </a:ln>
                <a:solidFill>
                  <a:schemeClr val="tx1">
                    <a:lumMod val="75000"/>
                    <a:lumOff val="25000"/>
                  </a:schemeClr>
                </a:solidFill>
                <a:effectLst/>
                <a:latin typeface="+mj-lt"/>
              </a:rPr>
              <a:t>sufficienza</a:t>
            </a:r>
            <a:r>
              <a:rPr kumimoji="0" lang="en-US" altLang="it-IT" b="0" i="0" u="none" strike="noStrike" cap="none" normalizeH="0" baseline="0" dirty="0">
                <a:ln>
                  <a:noFill/>
                </a:ln>
                <a:solidFill>
                  <a:schemeClr val="tx1">
                    <a:lumMod val="75000"/>
                    <a:lumOff val="25000"/>
                  </a:schemeClr>
                </a:solidFill>
                <a:effectLst/>
                <a:latin typeface="+mj-lt"/>
              </a:rPr>
              <a:t> è </a:t>
            </a:r>
            <a:r>
              <a:rPr kumimoji="0" lang="en-US" altLang="it-IT" b="0" i="0" u="none" strike="noStrike" cap="none" normalizeH="0" baseline="0" dirty="0" err="1">
                <a:ln>
                  <a:noFill/>
                </a:ln>
                <a:solidFill>
                  <a:schemeClr val="tx1">
                    <a:lumMod val="75000"/>
                    <a:lumOff val="25000"/>
                  </a:schemeClr>
                </a:solidFill>
                <a:effectLst/>
                <a:latin typeface="+mj-lt"/>
              </a:rPr>
              <a:t>rappresentato</a:t>
            </a:r>
            <a:r>
              <a:rPr kumimoji="0" lang="en-US" altLang="it-IT" b="0" i="0" u="none" strike="noStrike" cap="none" normalizeH="0" baseline="0" dirty="0">
                <a:ln>
                  <a:noFill/>
                </a:ln>
                <a:solidFill>
                  <a:schemeClr val="tx1">
                    <a:lumMod val="75000"/>
                    <a:lumOff val="25000"/>
                  </a:schemeClr>
                </a:solidFill>
                <a:effectLst/>
                <a:latin typeface="+mj-lt"/>
              </a:rPr>
              <a:t> dal </a:t>
            </a:r>
            <a:r>
              <a:rPr kumimoji="0" lang="en-US" altLang="it-IT" b="0" i="0" u="none" strike="noStrike" cap="none" normalizeH="0" baseline="0" dirty="0" err="1">
                <a:ln>
                  <a:noFill/>
                </a:ln>
                <a:solidFill>
                  <a:schemeClr val="tx1">
                    <a:lumMod val="75000"/>
                    <a:lumOff val="25000"/>
                  </a:schemeClr>
                </a:solidFill>
                <a:effectLst/>
                <a:latin typeface="+mj-lt"/>
              </a:rPr>
              <a:t>punteggio</a:t>
            </a:r>
            <a:r>
              <a:rPr kumimoji="0" lang="en-US" altLang="it-IT" b="0" i="0" u="none" strike="noStrike" cap="none" normalizeH="0" baseline="0" dirty="0">
                <a:ln>
                  <a:noFill/>
                </a:ln>
                <a:solidFill>
                  <a:schemeClr val="tx1">
                    <a:lumMod val="75000"/>
                    <a:lumOff val="25000"/>
                  </a:schemeClr>
                </a:solidFill>
                <a:effectLst/>
                <a:latin typeface="+mj-lt"/>
              </a:rPr>
              <a:t> 3 di </a:t>
            </a:r>
            <a:r>
              <a:rPr kumimoji="0" lang="en-US" altLang="it-IT" b="0" i="0" u="none" strike="noStrike" cap="none" normalizeH="0" baseline="0" dirty="0" err="1">
                <a:ln>
                  <a:noFill/>
                </a:ln>
                <a:solidFill>
                  <a:schemeClr val="tx1">
                    <a:lumMod val="75000"/>
                    <a:lumOff val="25000"/>
                  </a:schemeClr>
                </a:solidFill>
                <a:effectLst/>
                <a:latin typeface="+mj-lt"/>
              </a:rPr>
              <a:t>ogni</a:t>
            </a:r>
            <a:r>
              <a:rPr kumimoji="0" lang="en-US" altLang="it-IT" b="0" i="0" u="none" strike="noStrike" cap="none" normalizeH="0" baseline="0" dirty="0">
                <a:ln>
                  <a:noFill/>
                </a:ln>
                <a:solidFill>
                  <a:schemeClr val="tx1">
                    <a:lumMod val="75000"/>
                    <a:lumOff val="25000"/>
                  </a:schemeClr>
                </a:solidFill>
                <a:effectLst/>
                <a:latin typeface="+mj-lt"/>
              </a:rPr>
              <a:t> </a:t>
            </a:r>
            <a:r>
              <a:rPr kumimoji="0" lang="en-US" altLang="it-IT" b="0" i="0" u="none" strike="noStrike" cap="none" normalizeH="0" baseline="0" dirty="0" err="1">
                <a:ln>
                  <a:noFill/>
                </a:ln>
                <a:solidFill>
                  <a:schemeClr val="tx1">
                    <a:lumMod val="75000"/>
                    <a:lumOff val="25000"/>
                  </a:schemeClr>
                </a:solidFill>
                <a:effectLst/>
                <a:latin typeface="+mj-lt"/>
              </a:rPr>
              <a:t>indicatore</a:t>
            </a:r>
            <a:r>
              <a:rPr kumimoji="0" lang="en-US" altLang="it-IT" b="0" i="0" u="none" strike="noStrike" cap="none" normalizeH="0" baseline="0" dirty="0">
                <a:ln>
                  <a:noFill/>
                </a:ln>
                <a:solidFill>
                  <a:schemeClr val="tx1">
                    <a:lumMod val="75000"/>
                    <a:lumOff val="25000"/>
                  </a:schemeClr>
                </a:solidFill>
                <a:effectLst/>
                <a:latin typeface="+mj-lt"/>
              </a:rPr>
              <a:t>.</a:t>
            </a:r>
          </a:p>
          <a:p>
            <a:pPr marL="0" marR="0" lvl="0" indent="0" algn="just" fontAlgn="base">
              <a:spcBef>
                <a:spcPct val="20000"/>
              </a:spcBef>
              <a:spcAft>
                <a:spcPts val="600"/>
              </a:spcAft>
              <a:buClr>
                <a:schemeClr val="accent1"/>
              </a:buClr>
              <a:buSzPct val="92000"/>
              <a:buFont typeface="Wingdings 2" panose="05020102010507070707" pitchFamily="18" charset="2"/>
              <a:buChar char=""/>
              <a:tabLst/>
            </a:pPr>
            <a:endParaRPr kumimoji="0" lang="en-US" altLang="it-IT" b="0" i="0" u="none" strike="noStrike" cap="none" normalizeH="0" baseline="0" dirty="0">
              <a:ln>
                <a:noFill/>
              </a:ln>
              <a:solidFill>
                <a:schemeClr val="tx1">
                  <a:lumMod val="75000"/>
                  <a:lumOff val="25000"/>
                </a:schemeClr>
              </a:solidFill>
              <a:effectLst/>
              <a:latin typeface="+mj-lt"/>
            </a:endParaRPr>
          </a:p>
        </p:txBody>
      </p:sp>
      <p:graphicFrame>
        <p:nvGraphicFramePr>
          <p:cNvPr id="11" name="Tabella 10">
            <a:extLst>
              <a:ext uri="{FF2B5EF4-FFF2-40B4-BE49-F238E27FC236}">
                <a16:creationId xmlns:a16="http://schemas.microsoft.com/office/drawing/2014/main" id="{4EB537B4-90BA-4706-AB89-6EAB1880003B}"/>
              </a:ext>
            </a:extLst>
          </p:cNvPr>
          <p:cNvGraphicFramePr>
            <a:graphicFrameLocks noGrp="1"/>
          </p:cNvGraphicFramePr>
          <p:nvPr>
            <p:extLst>
              <p:ext uri="{D42A27DB-BD31-4B8C-83A1-F6EECF244321}">
                <p14:modId xmlns:p14="http://schemas.microsoft.com/office/powerpoint/2010/main" val="2534115054"/>
              </p:ext>
            </p:extLst>
          </p:nvPr>
        </p:nvGraphicFramePr>
        <p:xfrm>
          <a:off x="4873841" y="548639"/>
          <a:ext cx="6533013" cy="5897880"/>
        </p:xfrm>
        <a:graphic>
          <a:graphicData uri="http://schemas.openxmlformats.org/drawingml/2006/table">
            <a:tbl>
              <a:tblPr>
                <a:tableStyleId>{C4B1156A-380E-4F78-BDF5-A606A8083BF9}</a:tableStyleId>
              </a:tblPr>
              <a:tblGrid>
                <a:gridCol w="1711241">
                  <a:extLst>
                    <a:ext uri="{9D8B030D-6E8A-4147-A177-3AD203B41FA5}">
                      <a16:colId xmlns:a16="http://schemas.microsoft.com/office/drawing/2014/main" val="1419319702"/>
                    </a:ext>
                  </a:extLst>
                </a:gridCol>
                <a:gridCol w="1808166">
                  <a:extLst>
                    <a:ext uri="{9D8B030D-6E8A-4147-A177-3AD203B41FA5}">
                      <a16:colId xmlns:a16="http://schemas.microsoft.com/office/drawing/2014/main" val="3945491191"/>
                    </a:ext>
                  </a:extLst>
                </a:gridCol>
                <a:gridCol w="2169794">
                  <a:extLst>
                    <a:ext uri="{9D8B030D-6E8A-4147-A177-3AD203B41FA5}">
                      <a16:colId xmlns:a16="http://schemas.microsoft.com/office/drawing/2014/main" val="490976754"/>
                    </a:ext>
                  </a:extLst>
                </a:gridCol>
                <a:gridCol w="843812">
                  <a:extLst>
                    <a:ext uri="{9D8B030D-6E8A-4147-A177-3AD203B41FA5}">
                      <a16:colId xmlns:a16="http://schemas.microsoft.com/office/drawing/2014/main" val="1403458749"/>
                    </a:ext>
                  </a:extLst>
                </a:gridCol>
              </a:tblGrid>
              <a:tr h="239001">
                <a:tc>
                  <a:txBody>
                    <a:bodyPr/>
                    <a:lstStyle/>
                    <a:p>
                      <a:pPr algn="l"/>
                      <a:r>
                        <a:rPr lang="it-IT" sz="1200" b="1" dirty="0">
                          <a:solidFill>
                            <a:srgbClr val="002060"/>
                          </a:solidFill>
                          <a:effectLst/>
                          <a:latin typeface="+mj-lt"/>
                        </a:rPr>
                        <a:t>Indicatori</a:t>
                      </a:r>
                    </a:p>
                    <a:p>
                      <a:pPr algn="l"/>
                      <a:r>
                        <a:rPr lang="it-IT" sz="500" dirty="0">
                          <a:solidFill>
                            <a:srgbClr val="002060"/>
                          </a:solidFill>
                          <a:effectLst/>
                          <a:latin typeface="+mj-lt"/>
                        </a:rPr>
                        <a:t> </a:t>
                      </a:r>
                      <a:endParaRPr lang="it-IT" sz="600" b="1" dirty="0">
                        <a:solidFill>
                          <a:srgbClr val="002060"/>
                        </a:solidFill>
                        <a:effectLst/>
                        <a:latin typeface="+mj-lt"/>
                        <a:ea typeface="Times New Roman" panose="02020603050405020304" pitchFamily="18" charset="0"/>
                      </a:endParaRPr>
                    </a:p>
                  </a:txBody>
                  <a:tcPr marL="23392" marR="23392" marT="0" marB="0"/>
                </a:tc>
                <a:tc gridSpan="2">
                  <a:txBody>
                    <a:bodyPr/>
                    <a:lstStyle/>
                    <a:p>
                      <a:pPr algn="l"/>
                      <a:r>
                        <a:rPr lang="it-IT" sz="1200" b="1" dirty="0">
                          <a:solidFill>
                            <a:srgbClr val="002060"/>
                          </a:solidFill>
                          <a:effectLst/>
                          <a:latin typeface="+mj-lt"/>
                        </a:rPr>
                        <a:t>Descrizione dei livelli di competenza</a:t>
                      </a:r>
                      <a:endParaRPr lang="it-IT" sz="1200" b="1" dirty="0">
                        <a:solidFill>
                          <a:srgbClr val="002060"/>
                        </a:solidFill>
                        <a:effectLst/>
                        <a:latin typeface="+mj-lt"/>
                        <a:ea typeface="Times New Roman" panose="02020603050405020304" pitchFamily="18" charset="0"/>
                      </a:endParaRPr>
                    </a:p>
                  </a:txBody>
                  <a:tcPr marL="23392" marR="23392" marT="0" marB="0"/>
                </a:tc>
                <a:tc hMerge="1">
                  <a:txBody>
                    <a:bodyPr/>
                    <a:lstStyle/>
                    <a:p>
                      <a:endParaRPr lang="it-IT"/>
                    </a:p>
                  </a:txBody>
                  <a:tcPr/>
                </a:tc>
                <a:tc>
                  <a:txBody>
                    <a:bodyPr/>
                    <a:lstStyle/>
                    <a:p>
                      <a:pPr algn="just"/>
                      <a:r>
                        <a:rPr lang="it-IT" sz="1200" b="1" dirty="0">
                          <a:solidFill>
                            <a:srgbClr val="002060"/>
                          </a:solidFill>
                          <a:effectLst/>
                          <a:latin typeface="+mj-lt"/>
                        </a:rPr>
                        <a:t>Punteggio</a:t>
                      </a:r>
                      <a:endParaRPr lang="it-IT" sz="1200" b="1" dirty="0">
                        <a:solidFill>
                          <a:srgbClr val="002060"/>
                        </a:solidFill>
                        <a:effectLst/>
                        <a:latin typeface="+mj-lt"/>
                        <a:ea typeface="Times New Roman" panose="02020603050405020304" pitchFamily="18" charset="0"/>
                      </a:endParaRPr>
                    </a:p>
                  </a:txBody>
                  <a:tcPr marL="23392" marR="23392" marT="0" marB="0"/>
                </a:tc>
                <a:extLst>
                  <a:ext uri="{0D108BD9-81ED-4DB2-BD59-A6C34878D82A}">
                    <a16:rowId xmlns:a16="http://schemas.microsoft.com/office/drawing/2014/main" val="2239172089"/>
                  </a:ext>
                </a:extLst>
              </a:tr>
              <a:tr h="702945">
                <a:tc>
                  <a:txBody>
                    <a:bodyPr/>
                    <a:lstStyle/>
                    <a:p>
                      <a:pPr algn="l"/>
                      <a:r>
                        <a:rPr lang="it-IT" sz="1000" dirty="0">
                          <a:effectLst/>
                          <a:latin typeface="+mj-lt"/>
                        </a:rPr>
                        <a:t>Comprensione</a:t>
                      </a:r>
                      <a:endParaRPr lang="it-IT" sz="1000" b="1" dirty="0">
                        <a:effectLst/>
                        <a:latin typeface="+mj-lt"/>
                        <a:ea typeface="Times New Roman" panose="02020603050405020304" pitchFamily="18" charset="0"/>
                      </a:endParaRPr>
                    </a:p>
                  </a:txBody>
                  <a:tcPr marL="23392" marR="23392" marT="0" marB="0"/>
                </a:tc>
                <a:tc gridSpan="2">
                  <a:txBody>
                    <a:bodyPr/>
                    <a:lstStyle/>
                    <a:p>
                      <a:pPr algn="l"/>
                      <a:r>
                        <a:rPr lang="it-IT" sz="1000">
                          <a:effectLst/>
                          <a:latin typeface="+mj-lt"/>
                        </a:rPr>
                        <a:t>Sicura</a:t>
                      </a:r>
                    </a:p>
                    <a:p>
                      <a:pPr algn="l"/>
                      <a:r>
                        <a:rPr lang="it-IT" sz="1000">
                          <a:effectLst/>
                          <a:latin typeface="+mj-lt"/>
                        </a:rPr>
                        <a:t>Precisa</a:t>
                      </a:r>
                    </a:p>
                    <a:p>
                      <a:pPr algn="l"/>
                      <a:r>
                        <a:rPr lang="it-IT" sz="1000">
                          <a:effectLst/>
                          <a:latin typeface="+mj-lt"/>
                        </a:rPr>
                        <a:t>Globale</a:t>
                      </a:r>
                    </a:p>
                    <a:p>
                      <a:pPr algn="l"/>
                      <a:r>
                        <a:rPr lang="it-IT" sz="1000">
                          <a:effectLst/>
                          <a:latin typeface="+mj-lt"/>
                        </a:rPr>
                        <a:t>Difficile</a:t>
                      </a:r>
                    </a:p>
                    <a:p>
                      <a:pPr algn="l"/>
                      <a:r>
                        <a:rPr lang="it-IT" sz="1000">
                          <a:effectLst/>
                          <a:latin typeface="+mj-lt"/>
                        </a:rPr>
                        <a:t>Assente</a:t>
                      </a:r>
                      <a:endParaRPr lang="it-IT" sz="1000" b="1">
                        <a:effectLst/>
                        <a:latin typeface="+mj-lt"/>
                        <a:ea typeface="Times New Roman" panose="02020603050405020304" pitchFamily="18" charset="0"/>
                      </a:endParaRPr>
                    </a:p>
                  </a:txBody>
                  <a:tcPr marL="23392" marR="23392" marT="0" marB="0"/>
                </a:tc>
                <a:tc hMerge="1">
                  <a:txBody>
                    <a:bodyPr/>
                    <a:lstStyle/>
                    <a:p>
                      <a:endParaRPr lang="it-IT"/>
                    </a:p>
                  </a:txBody>
                  <a:tcPr/>
                </a:tc>
                <a:tc>
                  <a:txBody>
                    <a:bodyPr/>
                    <a:lstStyle/>
                    <a:p>
                      <a:pPr algn="ctr"/>
                      <a:r>
                        <a:rPr lang="it-IT" sz="1000" dirty="0">
                          <a:effectLst/>
                          <a:latin typeface="+mj-lt"/>
                        </a:rPr>
                        <a:t>5</a:t>
                      </a:r>
                    </a:p>
                    <a:p>
                      <a:pPr algn="ctr"/>
                      <a:r>
                        <a:rPr lang="it-IT" sz="1000" dirty="0">
                          <a:effectLst/>
                          <a:latin typeface="+mj-lt"/>
                        </a:rPr>
                        <a:t>4</a:t>
                      </a:r>
                    </a:p>
                    <a:p>
                      <a:pPr algn="ctr"/>
                      <a:r>
                        <a:rPr lang="it-IT" sz="1000" dirty="0">
                          <a:effectLst/>
                          <a:latin typeface="+mj-lt"/>
                        </a:rPr>
                        <a:t>3</a:t>
                      </a:r>
                    </a:p>
                    <a:p>
                      <a:pPr algn="ctr"/>
                      <a:r>
                        <a:rPr lang="it-IT" sz="1000" dirty="0">
                          <a:effectLst/>
                          <a:latin typeface="+mj-lt"/>
                        </a:rPr>
                        <a:t>2</a:t>
                      </a:r>
                    </a:p>
                    <a:p>
                      <a:pPr algn="ctr"/>
                      <a:r>
                        <a:rPr lang="it-IT" sz="1000" dirty="0">
                          <a:effectLst/>
                          <a:latin typeface="+mj-lt"/>
                        </a:rPr>
                        <a:t>1</a:t>
                      </a:r>
                      <a:endParaRPr lang="it-IT" sz="1000" b="1" dirty="0">
                        <a:effectLst/>
                        <a:latin typeface="+mj-lt"/>
                        <a:ea typeface="Times New Roman" panose="02020603050405020304" pitchFamily="18" charset="0"/>
                      </a:endParaRPr>
                    </a:p>
                  </a:txBody>
                  <a:tcPr marL="23392" marR="23392" marT="0" marB="0"/>
                </a:tc>
                <a:extLst>
                  <a:ext uri="{0D108BD9-81ED-4DB2-BD59-A6C34878D82A}">
                    <a16:rowId xmlns:a16="http://schemas.microsoft.com/office/drawing/2014/main" val="417645086"/>
                  </a:ext>
                </a:extLst>
              </a:tr>
              <a:tr h="702945">
                <a:tc>
                  <a:txBody>
                    <a:bodyPr/>
                    <a:lstStyle/>
                    <a:p>
                      <a:pPr algn="l"/>
                      <a:r>
                        <a:rPr lang="it-IT" sz="1000">
                          <a:effectLst/>
                          <a:latin typeface="+mj-lt"/>
                        </a:rPr>
                        <a:t>Conoscenze</a:t>
                      </a:r>
                      <a:endParaRPr lang="it-IT" sz="1000" b="1">
                        <a:effectLst/>
                        <a:latin typeface="+mj-lt"/>
                        <a:ea typeface="Times New Roman" panose="02020603050405020304" pitchFamily="18" charset="0"/>
                      </a:endParaRPr>
                    </a:p>
                  </a:txBody>
                  <a:tcPr marL="23392" marR="23392" marT="0" marB="0"/>
                </a:tc>
                <a:tc gridSpan="2">
                  <a:txBody>
                    <a:bodyPr/>
                    <a:lstStyle/>
                    <a:p>
                      <a:pPr algn="l"/>
                      <a:r>
                        <a:rPr lang="it-IT" sz="1000">
                          <a:effectLst/>
                          <a:latin typeface="+mj-lt"/>
                        </a:rPr>
                        <a:t>Approfondite, ampie e documentate </a:t>
                      </a:r>
                    </a:p>
                    <a:p>
                      <a:pPr algn="l"/>
                      <a:r>
                        <a:rPr lang="it-IT" sz="1000">
                          <a:effectLst/>
                          <a:latin typeface="+mj-lt"/>
                        </a:rPr>
                        <a:t>Ricche e consapevoli</a:t>
                      </a:r>
                    </a:p>
                    <a:p>
                      <a:pPr algn="l"/>
                      <a:r>
                        <a:rPr lang="it-IT" sz="1000">
                          <a:effectLst/>
                          <a:latin typeface="+mj-lt"/>
                        </a:rPr>
                        <a:t>Essenziali</a:t>
                      </a:r>
                    </a:p>
                    <a:p>
                      <a:pPr algn="l"/>
                      <a:r>
                        <a:rPr lang="it-IT" sz="1000">
                          <a:effectLst/>
                          <a:latin typeface="+mj-lt"/>
                        </a:rPr>
                        <a:t>Lacunose</a:t>
                      </a:r>
                    </a:p>
                    <a:p>
                      <a:pPr algn="l"/>
                      <a:r>
                        <a:rPr lang="it-IT" sz="1000">
                          <a:effectLst/>
                          <a:latin typeface="+mj-lt"/>
                        </a:rPr>
                        <a:t>Inesistenti</a:t>
                      </a:r>
                      <a:endParaRPr lang="it-IT" sz="1000" b="1">
                        <a:effectLst/>
                        <a:latin typeface="+mj-lt"/>
                        <a:ea typeface="Times New Roman" panose="02020603050405020304" pitchFamily="18" charset="0"/>
                      </a:endParaRPr>
                    </a:p>
                  </a:txBody>
                  <a:tcPr marL="23392" marR="23392" marT="0" marB="0"/>
                </a:tc>
                <a:tc hMerge="1">
                  <a:txBody>
                    <a:bodyPr/>
                    <a:lstStyle/>
                    <a:p>
                      <a:endParaRPr lang="it-IT"/>
                    </a:p>
                  </a:txBody>
                  <a:tcPr/>
                </a:tc>
                <a:tc>
                  <a:txBody>
                    <a:bodyPr/>
                    <a:lstStyle/>
                    <a:p>
                      <a:pPr algn="ctr"/>
                      <a:r>
                        <a:rPr lang="it-IT" sz="1000" dirty="0">
                          <a:effectLst/>
                          <a:latin typeface="+mj-lt"/>
                        </a:rPr>
                        <a:t>5</a:t>
                      </a:r>
                    </a:p>
                    <a:p>
                      <a:pPr algn="ctr"/>
                      <a:r>
                        <a:rPr lang="it-IT" sz="1000" dirty="0">
                          <a:effectLst/>
                          <a:latin typeface="+mj-lt"/>
                        </a:rPr>
                        <a:t>4</a:t>
                      </a:r>
                    </a:p>
                    <a:p>
                      <a:pPr algn="ctr"/>
                      <a:r>
                        <a:rPr lang="it-IT" sz="1000" dirty="0">
                          <a:effectLst/>
                          <a:latin typeface="+mj-lt"/>
                        </a:rPr>
                        <a:t>3</a:t>
                      </a:r>
                    </a:p>
                    <a:p>
                      <a:pPr algn="ctr"/>
                      <a:r>
                        <a:rPr lang="it-IT" sz="1000" dirty="0">
                          <a:effectLst/>
                          <a:latin typeface="+mj-lt"/>
                        </a:rPr>
                        <a:t>2</a:t>
                      </a:r>
                    </a:p>
                    <a:p>
                      <a:pPr algn="ctr"/>
                      <a:r>
                        <a:rPr lang="it-IT" sz="1000" dirty="0">
                          <a:effectLst/>
                          <a:latin typeface="+mj-lt"/>
                        </a:rPr>
                        <a:t>1</a:t>
                      </a:r>
                      <a:endParaRPr lang="it-IT" sz="1000" b="1" dirty="0">
                        <a:effectLst/>
                        <a:latin typeface="+mj-lt"/>
                        <a:ea typeface="Times New Roman" panose="02020603050405020304" pitchFamily="18" charset="0"/>
                      </a:endParaRPr>
                    </a:p>
                  </a:txBody>
                  <a:tcPr marL="23392" marR="23392" marT="0" marB="0"/>
                </a:tc>
                <a:extLst>
                  <a:ext uri="{0D108BD9-81ED-4DB2-BD59-A6C34878D82A}">
                    <a16:rowId xmlns:a16="http://schemas.microsoft.com/office/drawing/2014/main" val="3514158527"/>
                  </a:ext>
                </a:extLst>
              </a:tr>
              <a:tr h="1397575">
                <a:tc>
                  <a:txBody>
                    <a:bodyPr/>
                    <a:lstStyle/>
                    <a:p>
                      <a:pPr algn="l"/>
                      <a:r>
                        <a:rPr lang="it-IT" sz="1000" dirty="0">
                          <a:effectLst/>
                          <a:latin typeface="+mj-lt"/>
                        </a:rPr>
                        <a:t>Scioltezza – pronuncia</a:t>
                      </a:r>
                      <a:endParaRPr lang="it-IT" sz="1000" b="1" dirty="0">
                        <a:effectLst/>
                        <a:latin typeface="+mj-lt"/>
                        <a:ea typeface="Times New Roman" panose="02020603050405020304" pitchFamily="18" charset="0"/>
                      </a:endParaRPr>
                    </a:p>
                  </a:txBody>
                  <a:tcPr marL="23392" marR="23392" marT="0" marB="0"/>
                </a:tc>
                <a:tc>
                  <a:txBody>
                    <a:bodyPr/>
                    <a:lstStyle/>
                    <a:p>
                      <a:pPr algn="l"/>
                      <a:r>
                        <a:rPr lang="it-IT" sz="1000" dirty="0">
                          <a:effectLst/>
                          <a:latin typeface="+mj-lt"/>
                        </a:rPr>
                        <a:t>Disinvolta e scorrevole    </a:t>
                      </a:r>
                    </a:p>
                    <a:p>
                      <a:pPr algn="l"/>
                      <a:r>
                        <a:rPr lang="it-IT" sz="1000" dirty="0">
                          <a:effectLst/>
                          <a:latin typeface="+mj-lt"/>
                        </a:rPr>
                        <a:t>Scorrevole                        </a:t>
                      </a:r>
                    </a:p>
                    <a:p>
                      <a:pPr algn="l"/>
                      <a:r>
                        <a:rPr lang="it-IT" sz="1000" dirty="0">
                          <a:effectLst/>
                          <a:latin typeface="+mj-lt"/>
                        </a:rPr>
                        <a:t>Talvolta incerta                  </a:t>
                      </a:r>
                    </a:p>
                    <a:p>
                      <a:pPr algn="l"/>
                      <a:r>
                        <a:rPr lang="it-IT" sz="1000" dirty="0">
                          <a:effectLst/>
                          <a:latin typeface="+mj-lt"/>
                        </a:rPr>
                        <a:t> </a:t>
                      </a:r>
                    </a:p>
                    <a:p>
                      <a:pPr algn="l"/>
                      <a:r>
                        <a:rPr lang="it-IT" sz="1000" dirty="0">
                          <a:effectLst/>
                          <a:latin typeface="+mj-lt"/>
                        </a:rPr>
                        <a:t> </a:t>
                      </a:r>
                    </a:p>
                    <a:p>
                      <a:pPr algn="l"/>
                      <a:r>
                        <a:rPr lang="it-IT" sz="1000" dirty="0">
                          <a:effectLst/>
                          <a:latin typeface="+mj-lt"/>
                        </a:rPr>
                        <a:t>Impacciata, con frequenti interruzioni                      </a:t>
                      </a:r>
                    </a:p>
                    <a:p>
                      <a:pPr algn="l"/>
                      <a:r>
                        <a:rPr lang="it-IT" sz="1000" dirty="0">
                          <a:effectLst/>
                          <a:latin typeface="+mj-lt"/>
                        </a:rPr>
                        <a:t> </a:t>
                      </a:r>
                    </a:p>
                    <a:p>
                      <a:pPr algn="l"/>
                      <a:r>
                        <a:rPr lang="it-IT" sz="1000" dirty="0">
                          <a:effectLst/>
                          <a:latin typeface="+mj-lt"/>
                        </a:rPr>
                        <a:t>Stentata, con numerose pause </a:t>
                      </a:r>
                      <a:endParaRPr lang="it-IT" sz="1000" b="1" dirty="0">
                        <a:effectLst/>
                        <a:latin typeface="+mj-lt"/>
                        <a:ea typeface="Times New Roman" panose="02020603050405020304" pitchFamily="18" charset="0"/>
                      </a:endParaRPr>
                    </a:p>
                  </a:txBody>
                  <a:tcPr marL="23392" marR="23392" marT="0" marB="0"/>
                </a:tc>
                <a:tc>
                  <a:txBody>
                    <a:bodyPr/>
                    <a:lstStyle/>
                    <a:p>
                      <a:pPr algn="l"/>
                      <a:r>
                        <a:rPr lang="it-IT" sz="1000">
                          <a:effectLst/>
                          <a:latin typeface="+mj-lt"/>
                        </a:rPr>
                        <a:t>Corretta </a:t>
                      </a:r>
                    </a:p>
                    <a:p>
                      <a:pPr algn="l"/>
                      <a:r>
                        <a:rPr lang="it-IT" sz="1000">
                          <a:effectLst/>
                          <a:latin typeface="+mj-lt"/>
                        </a:rPr>
                        <a:t>Con occasionali errori </a:t>
                      </a:r>
                    </a:p>
                    <a:p>
                      <a:pPr algn="l"/>
                      <a:r>
                        <a:rPr lang="it-IT" sz="1000">
                          <a:effectLst/>
                          <a:latin typeface="+mj-lt"/>
                        </a:rPr>
                        <a:t>Con errori che non pregiudicano la comprensione dell’enunciato </a:t>
                      </a:r>
                    </a:p>
                    <a:p>
                      <a:pPr algn="l"/>
                      <a:r>
                        <a:rPr lang="it-IT" sz="1000">
                          <a:effectLst/>
                          <a:latin typeface="+mj-lt"/>
                        </a:rPr>
                        <a:t>Con frequenti errori, che limitano fortemente la comprensione dell’enunciato</a:t>
                      </a:r>
                    </a:p>
                    <a:p>
                      <a:pPr algn="l"/>
                      <a:r>
                        <a:rPr lang="it-IT" sz="1000">
                          <a:effectLst/>
                          <a:latin typeface="+mj-lt"/>
                        </a:rPr>
                        <a:t>Con errori tali da impedire la comprensione dell’enunciato</a:t>
                      </a:r>
                    </a:p>
                    <a:p>
                      <a:pPr algn="l"/>
                      <a:r>
                        <a:rPr lang="it-IT" sz="1000">
                          <a:effectLst/>
                          <a:latin typeface="+mj-lt"/>
                        </a:rPr>
                        <a:t> </a:t>
                      </a:r>
                      <a:endParaRPr lang="it-IT" sz="1000" b="1">
                        <a:effectLst/>
                        <a:latin typeface="+mj-lt"/>
                        <a:ea typeface="Times New Roman" panose="02020603050405020304" pitchFamily="18" charset="0"/>
                      </a:endParaRPr>
                    </a:p>
                  </a:txBody>
                  <a:tcPr marL="23392" marR="23392" marT="0" marB="0"/>
                </a:tc>
                <a:tc>
                  <a:txBody>
                    <a:bodyPr/>
                    <a:lstStyle/>
                    <a:p>
                      <a:pPr algn="ctr"/>
                      <a:r>
                        <a:rPr lang="it-IT" sz="1000" dirty="0">
                          <a:effectLst/>
                          <a:latin typeface="+mj-lt"/>
                        </a:rPr>
                        <a:t>5</a:t>
                      </a:r>
                    </a:p>
                    <a:p>
                      <a:pPr algn="ctr"/>
                      <a:r>
                        <a:rPr lang="it-IT" sz="1000" dirty="0">
                          <a:effectLst/>
                          <a:latin typeface="+mj-lt"/>
                        </a:rPr>
                        <a:t>4</a:t>
                      </a:r>
                    </a:p>
                    <a:p>
                      <a:pPr algn="ctr"/>
                      <a:r>
                        <a:rPr lang="it-IT" sz="1000" dirty="0">
                          <a:effectLst/>
                          <a:latin typeface="+mj-lt"/>
                        </a:rPr>
                        <a:t>3</a:t>
                      </a:r>
                    </a:p>
                    <a:p>
                      <a:pPr algn="ctr"/>
                      <a:r>
                        <a:rPr lang="it-IT" sz="1000" dirty="0">
                          <a:effectLst/>
                          <a:latin typeface="+mj-lt"/>
                        </a:rPr>
                        <a:t> </a:t>
                      </a:r>
                    </a:p>
                    <a:p>
                      <a:pPr algn="ctr"/>
                      <a:r>
                        <a:rPr lang="it-IT" sz="1000" dirty="0">
                          <a:effectLst/>
                          <a:latin typeface="+mj-lt"/>
                        </a:rPr>
                        <a:t> </a:t>
                      </a:r>
                    </a:p>
                    <a:p>
                      <a:pPr algn="ctr"/>
                      <a:r>
                        <a:rPr lang="it-IT" sz="1000" dirty="0">
                          <a:effectLst/>
                          <a:latin typeface="+mj-lt"/>
                        </a:rPr>
                        <a:t>2</a:t>
                      </a:r>
                    </a:p>
                    <a:p>
                      <a:pPr algn="ctr"/>
                      <a:r>
                        <a:rPr lang="it-IT" sz="1000" dirty="0">
                          <a:effectLst/>
                          <a:latin typeface="+mj-lt"/>
                        </a:rPr>
                        <a:t> </a:t>
                      </a:r>
                    </a:p>
                    <a:p>
                      <a:pPr algn="ctr"/>
                      <a:r>
                        <a:rPr lang="it-IT" sz="1000" dirty="0">
                          <a:effectLst/>
                          <a:latin typeface="+mj-lt"/>
                        </a:rPr>
                        <a:t> </a:t>
                      </a:r>
                    </a:p>
                    <a:p>
                      <a:pPr algn="ctr"/>
                      <a:r>
                        <a:rPr lang="it-IT" sz="1000" dirty="0">
                          <a:effectLst/>
                          <a:latin typeface="+mj-lt"/>
                        </a:rPr>
                        <a:t>1</a:t>
                      </a:r>
                      <a:endParaRPr lang="it-IT" sz="1000" b="1" dirty="0">
                        <a:effectLst/>
                        <a:latin typeface="+mj-lt"/>
                        <a:ea typeface="Times New Roman" panose="02020603050405020304" pitchFamily="18" charset="0"/>
                      </a:endParaRPr>
                    </a:p>
                  </a:txBody>
                  <a:tcPr marL="23392" marR="23392" marT="0" marB="0"/>
                </a:tc>
                <a:extLst>
                  <a:ext uri="{0D108BD9-81ED-4DB2-BD59-A6C34878D82A}">
                    <a16:rowId xmlns:a16="http://schemas.microsoft.com/office/drawing/2014/main" val="3235866769"/>
                  </a:ext>
                </a:extLst>
              </a:tr>
              <a:tr h="702945">
                <a:tc>
                  <a:txBody>
                    <a:bodyPr/>
                    <a:lstStyle/>
                    <a:p>
                      <a:pPr algn="l"/>
                      <a:r>
                        <a:rPr lang="it-IT" sz="1000">
                          <a:effectLst/>
                          <a:latin typeface="+mj-lt"/>
                        </a:rPr>
                        <a:t>Interazione</a:t>
                      </a:r>
                      <a:endParaRPr lang="it-IT" sz="1000" b="1">
                        <a:effectLst/>
                        <a:latin typeface="+mj-lt"/>
                        <a:ea typeface="Times New Roman" panose="02020603050405020304" pitchFamily="18" charset="0"/>
                      </a:endParaRPr>
                    </a:p>
                  </a:txBody>
                  <a:tcPr marL="23392" marR="23392" marT="0" marB="0"/>
                </a:tc>
                <a:tc gridSpan="2">
                  <a:txBody>
                    <a:bodyPr/>
                    <a:lstStyle/>
                    <a:p>
                      <a:pPr algn="l"/>
                      <a:r>
                        <a:rPr lang="it-IT" sz="1000">
                          <a:effectLst/>
                          <a:latin typeface="+mj-lt"/>
                        </a:rPr>
                        <a:t>Efficace, naturale e spontanea</a:t>
                      </a:r>
                    </a:p>
                    <a:p>
                      <a:pPr algn="l"/>
                      <a:r>
                        <a:rPr lang="it-IT" sz="1000">
                          <a:effectLst/>
                          <a:latin typeface="+mj-lt"/>
                        </a:rPr>
                        <a:t>Efficace </a:t>
                      </a:r>
                    </a:p>
                    <a:p>
                      <a:pPr algn="l"/>
                      <a:r>
                        <a:rPr lang="it-IT" sz="1000">
                          <a:effectLst/>
                          <a:latin typeface="+mj-lt"/>
                        </a:rPr>
                        <a:t>Accettabile, con brevi pause</a:t>
                      </a:r>
                    </a:p>
                    <a:p>
                      <a:pPr algn="l"/>
                      <a:r>
                        <a:rPr lang="it-IT" sz="1000">
                          <a:effectLst/>
                          <a:latin typeface="+mj-lt"/>
                        </a:rPr>
                        <a:t>Incerta e poco autonoma</a:t>
                      </a:r>
                    </a:p>
                    <a:p>
                      <a:pPr algn="l"/>
                      <a:r>
                        <a:rPr lang="it-IT" sz="1000">
                          <a:effectLst/>
                          <a:latin typeface="+mj-lt"/>
                        </a:rPr>
                        <a:t>Inesistente</a:t>
                      </a:r>
                      <a:endParaRPr lang="it-IT" sz="1000" b="1">
                        <a:effectLst/>
                        <a:latin typeface="+mj-lt"/>
                        <a:ea typeface="Times New Roman" panose="02020603050405020304" pitchFamily="18" charset="0"/>
                      </a:endParaRPr>
                    </a:p>
                  </a:txBody>
                  <a:tcPr marL="23392" marR="23392" marT="0" marB="0"/>
                </a:tc>
                <a:tc hMerge="1">
                  <a:txBody>
                    <a:bodyPr/>
                    <a:lstStyle/>
                    <a:p>
                      <a:endParaRPr lang="it-IT"/>
                    </a:p>
                  </a:txBody>
                  <a:tcPr/>
                </a:tc>
                <a:tc>
                  <a:txBody>
                    <a:bodyPr/>
                    <a:lstStyle/>
                    <a:p>
                      <a:pPr algn="ctr"/>
                      <a:r>
                        <a:rPr lang="it-IT" sz="1000" dirty="0">
                          <a:effectLst/>
                          <a:latin typeface="+mj-lt"/>
                        </a:rPr>
                        <a:t>5</a:t>
                      </a:r>
                    </a:p>
                    <a:p>
                      <a:pPr algn="ctr"/>
                      <a:r>
                        <a:rPr lang="it-IT" sz="1000" dirty="0">
                          <a:effectLst/>
                          <a:latin typeface="+mj-lt"/>
                        </a:rPr>
                        <a:t>4</a:t>
                      </a:r>
                    </a:p>
                    <a:p>
                      <a:pPr algn="ctr"/>
                      <a:r>
                        <a:rPr lang="it-IT" sz="1000" dirty="0">
                          <a:effectLst/>
                          <a:latin typeface="+mj-lt"/>
                        </a:rPr>
                        <a:t>3</a:t>
                      </a:r>
                    </a:p>
                    <a:p>
                      <a:pPr algn="ctr"/>
                      <a:r>
                        <a:rPr lang="it-IT" sz="1000" dirty="0">
                          <a:effectLst/>
                          <a:latin typeface="+mj-lt"/>
                        </a:rPr>
                        <a:t>2</a:t>
                      </a:r>
                    </a:p>
                    <a:p>
                      <a:pPr algn="ctr"/>
                      <a:r>
                        <a:rPr lang="it-IT" sz="1000" dirty="0">
                          <a:effectLst/>
                          <a:latin typeface="+mj-lt"/>
                        </a:rPr>
                        <a:t>1</a:t>
                      </a:r>
                      <a:endParaRPr lang="it-IT" sz="1000" b="1" dirty="0">
                        <a:effectLst/>
                        <a:latin typeface="+mj-lt"/>
                        <a:ea typeface="Times New Roman" panose="02020603050405020304" pitchFamily="18" charset="0"/>
                      </a:endParaRPr>
                    </a:p>
                  </a:txBody>
                  <a:tcPr marL="23392" marR="23392" marT="0" marB="0"/>
                </a:tc>
                <a:extLst>
                  <a:ext uri="{0D108BD9-81ED-4DB2-BD59-A6C34878D82A}">
                    <a16:rowId xmlns:a16="http://schemas.microsoft.com/office/drawing/2014/main" val="662573194"/>
                  </a:ext>
                </a:extLst>
              </a:tr>
              <a:tr h="984122">
                <a:tc>
                  <a:txBody>
                    <a:bodyPr/>
                    <a:lstStyle/>
                    <a:p>
                      <a:pPr algn="l"/>
                      <a:r>
                        <a:rPr lang="it-IT" sz="1000">
                          <a:effectLst/>
                          <a:latin typeface="+mj-lt"/>
                        </a:rPr>
                        <a:t>Grammatica</a:t>
                      </a:r>
                      <a:endParaRPr lang="it-IT" sz="1000" b="1">
                        <a:effectLst/>
                        <a:latin typeface="+mj-lt"/>
                        <a:ea typeface="Times New Roman" panose="02020603050405020304" pitchFamily="18" charset="0"/>
                      </a:endParaRPr>
                    </a:p>
                  </a:txBody>
                  <a:tcPr marL="23392" marR="23392" marT="0" marB="0"/>
                </a:tc>
                <a:tc gridSpan="2">
                  <a:txBody>
                    <a:bodyPr/>
                    <a:lstStyle/>
                    <a:p>
                      <a:pPr algn="l"/>
                      <a:r>
                        <a:rPr lang="it-IT" sz="1000">
                          <a:effectLst/>
                          <a:latin typeface="+mj-lt"/>
                        </a:rPr>
                        <a:t>Corretta</a:t>
                      </a:r>
                    </a:p>
                    <a:p>
                      <a:pPr algn="l"/>
                      <a:r>
                        <a:rPr lang="it-IT" sz="1000">
                          <a:effectLst/>
                          <a:latin typeface="+mj-lt"/>
                        </a:rPr>
                        <a:t>Con occasionali  errori</a:t>
                      </a:r>
                    </a:p>
                    <a:p>
                      <a:pPr algn="l"/>
                      <a:r>
                        <a:rPr lang="it-IT" sz="1000">
                          <a:effectLst/>
                          <a:latin typeface="+mj-lt"/>
                        </a:rPr>
                        <a:t>Con errori che non pregiudicano la comprensione dell’enunciato</a:t>
                      </a:r>
                    </a:p>
                    <a:p>
                      <a:pPr algn="l"/>
                      <a:r>
                        <a:rPr lang="it-IT" sz="1000">
                          <a:effectLst/>
                          <a:latin typeface="+mj-lt"/>
                        </a:rPr>
                        <a:t>Con frequenti errori, che pregiudicano a tratti la comprensione dell’enunciato</a:t>
                      </a:r>
                    </a:p>
                    <a:p>
                      <a:pPr algn="l"/>
                      <a:r>
                        <a:rPr lang="it-IT" sz="1000">
                          <a:effectLst/>
                          <a:latin typeface="+mj-lt"/>
                        </a:rPr>
                        <a:t>Con errori tali da rendere impossibile la comprensione</a:t>
                      </a:r>
                      <a:endParaRPr lang="it-IT" sz="1000" b="1">
                        <a:effectLst/>
                        <a:latin typeface="+mj-lt"/>
                        <a:ea typeface="Times New Roman" panose="02020603050405020304" pitchFamily="18" charset="0"/>
                      </a:endParaRPr>
                    </a:p>
                  </a:txBody>
                  <a:tcPr marL="23392" marR="23392" marT="0" marB="0"/>
                </a:tc>
                <a:tc hMerge="1">
                  <a:txBody>
                    <a:bodyPr/>
                    <a:lstStyle/>
                    <a:p>
                      <a:endParaRPr lang="it-IT"/>
                    </a:p>
                  </a:txBody>
                  <a:tcPr/>
                </a:tc>
                <a:tc>
                  <a:txBody>
                    <a:bodyPr/>
                    <a:lstStyle/>
                    <a:p>
                      <a:pPr algn="ctr"/>
                      <a:r>
                        <a:rPr lang="it-IT" sz="1000" dirty="0">
                          <a:effectLst/>
                          <a:latin typeface="+mj-lt"/>
                        </a:rPr>
                        <a:t>5</a:t>
                      </a:r>
                    </a:p>
                    <a:p>
                      <a:pPr algn="ctr"/>
                      <a:r>
                        <a:rPr lang="it-IT" sz="1000" dirty="0">
                          <a:effectLst/>
                          <a:latin typeface="+mj-lt"/>
                        </a:rPr>
                        <a:t>4</a:t>
                      </a:r>
                    </a:p>
                    <a:p>
                      <a:pPr algn="ctr"/>
                      <a:r>
                        <a:rPr lang="it-IT" sz="1000" dirty="0">
                          <a:effectLst/>
                          <a:latin typeface="+mj-lt"/>
                        </a:rPr>
                        <a:t>3</a:t>
                      </a:r>
                    </a:p>
                    <a:p>
                      <a:pPr algn="l"/>
                      <a:r>
                        <a:rPr lang="it-IT" sz="1000" dirty="0">
                          <a:effectLst/>
                          <a:latin typeface="+mj-lt"/>
                        </a:rPr>
                        <a:t> </a:t>
                      </a:r>
                    </a:p>
                    <a:p>
                      <a:pPr algn="ctr"/>
                      <a:r>
                        <a:rPr lang="it-IT" sz="1000" dirty="0">
                          <a:effectLst/>
                          <a:latin typeface="+mj-lt"/>
                        </a:rPr>
                        <a:t>2</a:t>
                      </a:r>
                    </a:p>
                    <a:p>
                      <a:pPr algn="ctr"/>
                      <a:r>
                        <a:rPr lang="it-IT" sz="1000" dirty="0">
                          <a:effectLst/>
                          <a:latin typeface="+mj-lt"/>
                        </a:rPr>
                        <a:t> </a:t>
                      </a:r>
                    </a:p>
                    <a:p>
                      <a:pPr algn="ctr"/>
                      <a:r>
                        <a:rPr lang="it-IT" sz="1000" dirty="0">
                          <a:effectLst/>
                          <a:latin typeface="+mj-lt"/>
                        </a:rPr>
                        <a:t>1</a:t>
                      </a:r>
                      <a:endParaRPr lang="it-IT" sz="1000" b="1" dirty="0">
                        <a:effectLst/>
                        <a:latin typeface="+mj-lt"/>
                        <a:ea typeface="Times New Roman" panose="02020603050405020304" pitchFamily="18" charset="0"/>
                      </a:endParaRPr>
                    </a:p>
                  </a:txBody>
                  <a:tcPr marL="23392" marR="23392" marT="0" marB="0"/>
                </a:tc>
                <a:extLst>
                  <a:ext uri="{0D108BD9-81ED-4DB2-BD59-A6C34878D82A}">
                    <a16:rowId xmlns:a16="http://schemas.microsoft.com/office/drawing/2014/main" val="4044593005"/>
                  </a:ext>
                </a:extLst>
              </a:tr>
              <a:tr h="702945">
                <a:tc>
                  <a:txBody>
                    <a:bodyPr/>
                    <a:lstStyle/>
                    <a:p>
                      <a:pPr algn="l"/>
                      <a:r>
                        <a:rPr lang="it-IT" sz="1000" dirty="0">
                          <a:effectLst/>
                          <a:latin typeface="+mj-lt"/>
                        </a:rPr>
                        <a:t>Lessico</a:t>
                      </a:r>
                      <a:endParaRPr lang="it-IT" sz="1000" b="1" dirty="0">
                        <a:effectLst/>
                        <a:latin typeface="+mj-lt"/>
                        <a:ea typeface="Times New Roman" panose="02020603050405020304" pitchFamily="18" charset="0"/>
                      </a:endParaRPr>
                    </a:p>
                  </a:txBody>
                  <a:tcPr marL="23392" marR="23392" marT="0" marB="0"/>
                </a:tc>
                <a:tc gridSpan="2">
                  <a:txBody>
                    <a:bodyPr/>
                    <a:lstStyle/>
                    <a:p>
                      <a:pPr algn="l"/>
                      <a:r>
                        <a:rPr lang="it-IT" sz="1000" dirty="0">
                          <a:effectLst/>
                          <a:latin typeface="+mj-lt"/>
                        </a:rPr>
                        <a:t>Appropriato, ricco e vario</a:t>
                      </a:r>
                    </a:p>
                    <a:p>
                      <a:pPr algn="l"/>
                      <a:r>
                        <a:rPr lang="it-IT" sz="1000" dirty="0">
                          <a:effectLst/>
                          <a:latin typeface="+mj-lt"/>
                        </a:rPr>
                        <a:t>Vario, con qualche lieve imprecisione</a:t>
                      </a:r>
                    </a:p>
                    <a:p>
                      <a:pPr algn="l"/>
                      <a:r>
                        <a:rPr lang="it-IT" sz="1000" dirty="0">
                          <a:effectLst/>
                          <a:latin typeface="+mj-lt"/>
                        </a:rPr>
                        <a:t>Essenziale, pur in presenza di ripetizioni ed imprecisioni </a:t>
                      </a:r>
                    </a:p>
                    <a:p>
                      <a:pPr algn="l"/>
                      <a:r>
                        <a:rPr lang="it-IT" sz="1000" dirty="0">
                          <a:effectLst/>
                          <a:latin typeface="+mj-lt"/>
                        </a:rPr>
                        <a:t>Impreciso e limitato</a:t>
                      </a:r>
                    </a:p>
                    <a:p>
                      <a:pPr algn="l"/>
                      <a:r>
                        <a:rPr lang="it-IT" sz="1000" dirty="0">
                          <a:effectLst/>
                          <a:latin typeface="+mj-lt"/>
                        </a:rPr>
                        <a:t>Inadeguato</a:t>
                      </a:r>
                      <a:endParaRPr lang="it-IT" sz="1000" b="1" dirty="0">
                        <a:effectLst/>
                        <a:latin typeface="+mj-lt"/>
                        <a:ea typeface="Times New Roman" panose="02020603050405020304" pitchFamily="18" charset="0"/>
                      </a:endParaRPr>
                    </a:p>
                  </a:txBody>
                  <a:tcPr marL="23392" marR="23392" marT="0" marB="0"/>
                </a:tc>
                <a:tc hMerge="1">
                  <a:txBody>
                    <a:bodyPr/>
                    <a:lstStyle/>
                    <a:p>
                      <a:endParaRPr lang="it-IT"/>
                    </a:p>
                  </a:txBody>
                  <a:tcPr/>
                </a:tc>
                <a:tc>
                  <a:txBody>
                    <a:bodyPr/>
                    <a:lstStyle/>
                    <a:p>
                      <a:pPr algn="ctr"/>
                      <a:r>
                        <a:rPr lang="it-IT" sz="1000" dirty="0">
                          <a:effectLst/>
                          <a:latin typeface="+mj-lt"/>
                        </a:rPr>
                        <a:t>5</a:t>
                      </a:r>
                    </a:p>
                    <a:p>
                      <a:pPr algn="ctr"/>
                      <a:r>
                        <a:rPr lang="it-IT" sz="1000" dirty="0">
                          <a:effectLst/>
                          <a:latin typeface="+mj-lt"/>
                        </a:rPr>
                        <a:t>4</a:t>
                      </a:r>
                    </a:p>
                    <a:p>
                      <a:pPr algn="ctr"/>
                      <a:r>
                        <a:rPr lang="it-IT" sz="1000" dirty="0">
                          <a:effectLst/>
                          <a:latin typeface="+mj-lt"/>
                        </a:rPr>
                        <a:t>3</a:t>
                      </a:r>
                    </a:p>
                    <a:p>
                      <a:pPr algn="ctr"/>
                      <a:r>
                        <a:rPr lang="it-IT" sz="1000" dirty="0">
                          <a:effectLst/>
                          <a:latin typeface="+mj-lt"/>
                        </a:rPr>
                        <a:t>2</a:t>
                      </a:r>
                    </a:p>
                    <a:p>
                      <a:pPr algn="ctr"/>
                      <a:r>
                        <a:rPr lang="it-IT" sz="1000" dirty="0">
                          <a:effectLst/>
                          <a:latin typeface="+mj-lt"/>
                        </a:rPr>
                        <a:t>1</a:t>
                      </a:r>
                      <a:endParaRPr lang="it-IT" sz="1000" b="1" dirty="0">
                        <a:effectLst/>
                        <a:latin typeface="+mj-lt"/>
                        <a:ea typeface="Times New Roman" panose="02020603050405020304" pitchFamily="18" charset="0"/>
                      </a:endParaRPr>
                    </a:p>
                  </a:txBody>
                  <a:tcPr marL="23392" marR="23392" marT="0" marB="0"/>
                </a:tc>
                <a:extLst>
                  <a:ext uri="{0D108BD9-81ED-4DB2-BD59-A6C34878D82A}">
                    <a16:rowId xmlns:a16="http://schemas.microsoft.com/office/drawing/2014/main" val="3467458624"/>
                  </a:ext>
                </a:extLst>
              </a:tr>
            </a:tbl>
          </a:graphicData>
        </a:graphic>
      </p:graphicFrame>
    </p:spTree>
    <p:custDataLst>
      <p:tags r:id="rId1"/>
    </p:custDataLst>
    <p:extLst>
      <p:ext uri="{BB962C8B-B14F-4D97-AF65-F5344CB8AC3E}">
        <p14:creationId xmlns:p14="http://schemas.microsoft.com/office/powerpoint/2010/main" val="350478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38820332-DD9A-344C-8AAA-4A550C3D0C42}"/>
              </a:ext>
            </a:extLst>
          </p:cNvPr>
          <p:cNvSpPr>
            <a:spLocks noChangeArrowheads="1"/>
          </p:cNvSpPr>
          <p:nvPr/>
        </p:nvSpPr>
        <p:spPr bwMode="auto">
          <a:xfrm>
            <a:off x="542818" y="2069044"/>
            <a:ext cx="3568661" cy="12697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p>
            <a:pPr marL="0" marR="0" lvl="0" indent="0" fontAlgn="base">
              <a:lnSpc>
                <a:spcPct val="90000"/>
              </a:lnSpc>
              <a:spcBef>
                <a:spcPct val="0"/>
              </a:spcBef>
              <a:spcAft>
                <a:spcPts val="600"/>
              </a:spcAft>
              <a:buClrTx/>
              <a:buSzTx/>
              <a:tabLst/>
            </a:pPr>
            <a:r>
              <a:rPr kumimoji="0" lang="en-US" altLang="it-IT" sz="2800" i="0" u="none" strike="noStrike" cap="all" normalizeH="0" baseline="0" dirty="0">
                <a:ln>
                  <a:noFill/>
                </a:ln>
                <a:solidFill>
                  <a:schemeClr val="tx1">
                    <a:lumMod val="75000"/>
                    <a:lumOff val="25000"/>
                  </a:schemeClr>
                </a:solidFill>
                <a:effectLst/>
                <a:latin typeface="+mj-lt"/>
                <a:ea typeface="+mj-ea"/>
                <a:cs typeface="+mj-cs"/>
              </a:rPr>
              <a:t>GRIGLIA DI VALUTAZIONE PER LE PROVE OGGETTIVE</a:t>
            </a:r>
          </a:p>
          <a:p>
            <a:pPr marL="0" marR="0" lvl="0" indent="0" fontAlgn="base">
              <a:lnSpc>
                <a:spcPct val="90000"/>
              </a:lnSpc>
              <a:spcBef>
                <a:spcPct val="0"/>
              </a:spcBef>
              <a:spcAft>
                <a:spcPts val="600"/>
              </a:spcAft>
              <a:buClrTx/>
              <a:buSzTx/>
              <a:tabLst/>
            </a:pPr>
            <a:endParaRPr kumimoji="0" lang="en-US" altLang="it-IT" sz="2800" i="0" u="none" strike="noStrike" cap="all" normalizeH="0" baseline="0" dirty="0">
              <a:ln>
                <a:noFill/>
              </a:ln>
              <a:solidFill>
                <a:schemeClr val="tx1">
                  <a:lumMod val="75000"/>
                  <a:lumOff val="25000"/>
                </a:schemeClr>
              </a:solidFill>
              <a:effectLst/>
              <a:latin typeface="+mj-lt"/>
              <a:ea typeface="+mj-ea"/>
              <a:cs typeface="+mj-cs"/>
            </a:endParaRPr>
          </a:p>
        </p:txBody>
      </p:sp>
      <p:sp>
        <p:nvSpPr>
          <p:cNvPr id="18" name="Rectangle 1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9A9BE59C-C7AD-A040-993D-44FFD08B9DAE}"/>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algn="just">
              <a:spcBef>
                <a:spcPct val="20000"/>
              </a:spcBef>
              <a:spcAft>
                <a:spcPts val="600"/>
              </a:spcAft>
              <a:buClr>
                <a:schemeClr val="accent1"/>
              </a:buClr>
              <a:buSzPct val="92000"/>
            </a:pPr>
            <a:endParaRPr lang="en-US" dirty="0">
              <a:solidFill>
                <a:schemeClr val="tx1">
                  <a:lumMod val="75000"/>
                  <a:lumOff val="25000"/>
                </a:schemeClr>
              </a:solidFill>
              <a:latin typeface="+mj-lt"/>
            </a:endParaRPr>
          </a:p>
          <a:p>
            <a:pPr algn="just">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latin typeface="+mj-lt"/>
              </a:rPr>
              <a:t>Il </a:t>
            </a:r>
            <a:r>
              <a:rPr lang="en-US" dirty="0" err="1">
                <a:solidFill>
                  <a:schemeClr val="tx1">
                    <a:lumMod val="75000"/>
                    <a:lumOff val="25000"/>
                  </a:schemeClr>
                </a:solidFill>
                <a:latin typeface="+mj-lt"/>
              </a:rPr>
              <a:t>livello</a:t>
            </a:r>
            <a:r>
              <a:rPr lang="en-US" dirty="0">
                <a:solidFill>
                  <a:schemeClr val="tx1">
                    <a:lumMod val="75000"/>
                    <a:lumOff val="25000"/>
                  </a:schemeClr>
                </a:solidFill>
                <a:latin typeface="+mj-lt"/>
              </a:rPr>
              <a:t> di </a:t>
            </a:r>
            <a:r>
              <a:rPr lang="en-US" dirty="0" err="1">
                <a:solidFill>
                  <a:schemeClr val="tx1">
                    <a:lumMod val="75000"/>
                    <a:lumOff val="25000"/>
                  </a:schemeClr>
                </a:solidFill>
                <a:latin typeface="+mj-lt"/>
              </a:rPr>
              <a:t>sufficienza</a:t>
            </a:r>
            <a:r>
              <a:rPr lang="en-US" dirty="0">
                <a:solidFill>
                  <a:schemeClr val="tx1">
                    <a:lumMod val="75000"/>
                    <a:lumOff val="25000"/>
                  </a:schemeClr>
                </a:solidFill>
                <a:latin typeface="+mj-lt"/>
              </a:rPr>
              <a:t> è </a:t>
            </a:r>
            <a:r>
              <a:rPr lang="en-US" dirty="0" err="1">
                <a:solidFill>
                  <a:schemeClr val="tx1">
                    <a:lumMod val="75000"/>
                    <a:lumOff val="25000"/>
                  </a:schemeClr>
                </a:solidFill>
                <a:latin typeface="+mj-lt"/>
              </a:rPr>
              <a:t>fissato</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tra</a:t>
            </a:r>
            <a:r>
              <a:rPr lang="en-US" dirty="0">
                <a:solidFill>
                  <a:schemeClr val="tx1">
                    <a:lumMod val="75000"/>
                    <a:lumOff val="25000"/>
                  </a:schemeClr>
                </a:solidFill>
                <a:latin typeface="+mj-lt"/>
              </a:rPr>
              <a:t> il 70% e il 75% del </a:t>
            </a:r>
            <a:r>
              <a:rPr lang="en-US" dirty="0" err="1">
                <a:solidFill>
                  <a:schemeClr val="tx1">
                    <a:lumMod val="75000"/>
                    <a:lumOff val="25000"/>
                  </a:schemeClr>
                </a:solidFill>
                <a:latin typeface="+mj-lt"/>
              </a:rPr>
              <a:t>punteggio</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realizzato</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dallo</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studente</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dell’intera</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prova</a:t>
            </a:r>
            <a:r>
              <a:rPr lang="en-US" dirty="0">
                <a:solidFill>
                  <a:schemeClr val="tx1">
                    <a:lumMod val="75000"/>
                    <a:lumOff val="25000"/>
                  </a:schemeClr>
                </a:solidFill>
                <a:latin typeface="+mj-lt"/>
              </a:rPr>
              <a:t>. La fascia di </a:t>
            </a:r>
            <a:r>
              <a:rPr lang="en-US" dirty="0" err="1">
                <a:solidFill>
                  <a:schemeClr val="tx1">
                    <a:lumMod val="75000"/>
                    <a:lumOff val="25000"/>
                  </a:schemeClr>
                </a:solidFill>
                <a:latin typeface="+mj-lt"/>
              </a:rPr>
              <a:t>oscillazione</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della</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percentuale</a:t>
            </a:r>
            <a:r>
              <a:rPr lang="en-US" dirty="0">
                <a:solidFill>
                  <a:schemeClr val="tx1">
                    <a:lumMod val="75000"/>
                    <a:lumOff val="25000"/>
                  </a:schemeClr>
                </a:solidFill>
                <a:latin typeface="+mj-lt"/>
              </a:rPr>
              <a:t> è </a:t>
            </a:r>
            <a:r>
              <a:rPr lang="en-US" dirty="0" err="1">
                <a:solidFill>
                  <a:schemeClr val="tx1">
                    <a:lumMod val="75000"/>
                    <a:lumOff val="25000"/>
                  </a:schemeClr>
                </a:solidFill>
                <a:latin typeface="+mj-lt"/>
              </a:rPr>
              <a:t>legata</a:t>
            </a:r>
            <a:r>
              <a:rPr lang="en-US" dirty="0">
                <a:solidFill>
                  <a:schemeClr val="tx1">
                    <a:lumMod val="75000"/>
                    <a:lumOff val="25000"/>
                  </a:schemeClr>
                </a:solidFill>
                <a:latin typeface="+mj-lt"/>
              </a:rPr>
              <a:t> alle </a:t>
            </a:r>
            <a:r>
              <a:rPr lang="en-US" dirty="0" err="1">
                <a:solidFill>
                  <a:schemeClr val="tx1">
                    <a:lumMod val="75000"/>
                    <a:lumOff val="25000"/>
                  </a:schemeClr>
                </a:solidFill>
                <a:latin typeface="+mj-lt"/>
              </a:rPr>
              <a:t>difficoltà</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globale</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della</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prova</a:t>
            </a:r>
            <a:r>
              <a:rPr lang="en-US" dirty="0">
                <a:solidFill>
                  <a:schemeClr val="tx1">
                    <a:lumMod val="75000"/>
                    <a:lumOff val="25000"/>
                  </a:schemeClr>
                </a:solidFill>
                <a:latin typeface="+mj-lt"/>
              </a:rPr>
              <a:t>. </a:t>
            </a:r>
          </a:p>
        </p:txBody>
      </p:sp>
      <p:graphicFrame>
        <p:nvGraphicFramePr>
          <p:cNvPr id="3" name="Tabella 2">
            <a:extLst>
              <a:ext uri="{FF2B5EF4-FFF2-40B4-BE49-F238E27FC236}">
                <a16:creationId xmlns:a16="http://schemas.microsoft.com/office/drawing/2014/main" id="{E9989DCF-1666-074B-8805-8B5AF3B96481}"/>
              </a:ext>
            </a:extLst>
          </p:cNvPr>
          <p:cNvGraphicFramePr>
            <a:graphicFrameLocks noGrp="1"/>
          </p:cNvGraphicFramePr>
          <p:nvPr>
            <p:extLst>
              <p:ext uri="{D42A27DB-BD31-4B8C-83A1-F6EECF244321}">
                <p14:modId xmlns:p14="http://schemas.microsoft.com/office/powerpoint/2010/main" val="2513233337"/>
              </p:ext>
            </p:extLst>
          </p:nvPr>
        </p:nvGraphicFramePr>
        <p:xfrm>
          <a:off x="4654296" y="867733"/>
          <a:ext cx="6735272" cy="4942048"/>
        </p:xfrm>
        <a:graphic>
          <a:graphicData uri="http://schemas.openxmlformats.org/drawingml/2006/table">
            <a:tbl>
              <a:tblPr firstRow="1" bandRow="1">
                <a:tableStyleId>{F5AB1C69-6EDB-4FF4-983F-18BD219EF322}</a:tableStyleId>
              </a:tblPr>
              <a:tblGrid>
                <a:gridCol w="2880668">
                  <a:extLst>
                    <a:ext uri="{9D8B030D-6E8A-4147-A177-3AD203B41FA5}">
                      <a16:colId xmlns:a16="http://schemas.microsoft.com/office/drawing/2014/main" val="949831476"/>
                    </a:ext>
                  </a:extLst>
                </a:gridCol>
                <a:gridCol w="2880666">
                  <a:extLst>
                    <a:ext uri="{9D8B030D-6E8A-4147-A177-3AD203B41FA5}">
                      <a16:colId xmlns:a16="http://schemas.microsoft.com/office/drawing/2014/main" val="1836255271"/>
                    </a:ext>
                  </a:extLst>
                </a:gridCol>
                <a:gridCol w="973938">
                  <a:extLst>
                    <a:ext uri="{9D8B030D-6E8A-4147-A177-3AD203B41FA5}">
                      <a16:colId xmlns:a16="http://schemas.microsoft.com/office/drawing/2014/main" val="141757701"/>
                    </a:ext>
                  </a:extLst>
                </a:gridCol>
              </a:tblGrid>
              <a:tr h="869323">
                <a:tc>
                  <a:txBody>
                    <a:bodyPr/>
                    <a:lstStyle/>
                    <a:p>
                      <a:pPr algn="ctr"/>
                      <a:r>
                        <a:rPr lang="it-IT" sz="1400" b="1">
                          <a:effectLst/>
                          <a:latin typeface="+mj-lt"/>
                        </a:rPr>
                        <a:t>% punteggio totale</a:t>
                      </a:r>
                    </a:p>
                    <a:p>
                      <a:pPr algn="ctr"/>
                      <a:r>
                        <a:rPr lang="it-IT" sz="1400">
                          <a:effectLst/>
                          <a:latin typeface="+mj-lt"/>
                        </a:rPr>
                        <a:t> </a:t>
                      </a:r>
                    </a:p>
                    <a:p>
                      <a:pPr algn="ctr"/>
                      <a:r>
                        <a:rPr lang="it-IT" sz="1400">
                          <a:effectLst/>
                          <a:latin typeface="+mj-lt"/>
                        </a:rPr>
                        <a:t>70%</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b="1">
                          <a:effectLst/>
                          <a:latin typeface="+mj-lt"/>
                        </a:rPr>
                        <a:t>% punteggio totale</a:t>
                      </a:r>
                    </a:p>
                    <a:p>
                      <a:pPr algn="ctr"/>
                      <a:r>
                        <a:rPr lang="it-IT" sz="1400">
                          <a:effectLst/>
                          <a:latin typeface="+mj-lt"/>
                        </a:rPr>
                        <a:t> </a:t>
                      </a:r>
                    </a:p>
                    <a:p>
                      <a:pPr algn="ctr"/>
                      <a:r>
                        <a:rPr lang="it-IT" sz="1400">
                          <a:effectLst/>
                          <a:latin typeface="+mj-lt"/>
                        </a:rPr>
                        <a:t>75%</a:t>
                      </a:r>
                    </a:p>
                    <a:p>
                      <a:pPr algn="just"/>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spcBef>
                          <a:spcPts val="1200"/>
                        </a:spcBef>
                        <a:spcAft>
                          <a:spcPts val="300"/>
                        </a:spcAft>
                      </a:pPr>
                      <a:r>
                        <a:rPr lang="it-IT" sz="1400" b="1" kern="1600">
                          <a:effectLst/>
                          <a:latin typeface="+mj-lt"/>
                        </a:rPr>
                        <a:t>Voto</a:t>
                      </a:r>
                      <a:endParaRPr lang="it-IT" sz="1400" b="1" kern="1600">
                        <a:effectLst/>
                        <a:latin typeface="+mj-lt"/>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661507955"/>
                  </a:ext>
                </a:extLst>
              </a:tr>
              <a:tr h="452525">
                <a:tc>
                  <a:txBody>
                    <a:bodyPr/>
                    <a:lstStyle/>
                    <a:p>
                      <a:pPr algn="ctr"/>
                      <a:r>
                        <a:rPr lang="it-IT" sz="1400">
                          <a:effectLst/>
                          <a:latin typeface="+mj-lt"/>
                        </a:rPr>
                        <a:t>100%</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100%</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10</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1521536712"/>
                  </a:ext>
                </a:extLst>
              </a:tr>
              <a:tr h="452525">
                <a:tc>
                  <a:txBody>
                    <a:bodyPr/>
                    <a:lstStyle/>
                    <a:p>
                      <a:pPr algn="ctr"/>
                      <a:r>
                        <a:rPr lang="it-IT" sz="1400">
                          <a:effectLst/>
                          <a:latin typeface="+mj-lt"/>
                        </a:rPr>
                        <a:t>92,5%</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93,75</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9</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3201750389"/>
                  </a:ext>
                </a:extLst>
              </a:tr>
              <a:tr h="452525">
                <a:tc>
                  <a:txBody>
                    <a:bodyPr/>
                    <a:lstStyle/>
                    <a:p>
                      <a:pPr algn="ctr"/>
                      <a:r>
                        <a:rPr lang="it-IT" sz="1400">
                          <a:effectLst/>
                          <a:latin typeface="+mj-lt"/>
                        </a:rPr>
                        <a:t>85%</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87,5</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8</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3151511611"/>
                  </a:ext>
                </a:extLst>
              </a:tr>
              <a:tr h="452525">
                <a:tc>
                  <a:txBody>
                    <a:bodyPr/>
                    <a:lstStyle/>
                    <a:p>
                      <a:pPr algn="ctr"/>
                      <a:r>
                        <a:rPr lang="it-IT" sz="1400">
                          <a:effectLst/>
                          <a:latin typeface="+mj-lt"/>
                        </a:rPr>
                        <a:t>77,5%</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81,25</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7</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1513469008"/>
                  </a:ext>
                </a:extLst>
              </a:tr>
              <a:tr h="452525">
                <a:tc>
                  <a:txBody>
                    <a:bodyPr/>
                    <a:lstStyle/>
                    <a:p>
                      <a:pPr algn="ctr"/>
                      <a:r>
                        <a:rPr lang="it-IT" sz="1400">
                          <a:effectLst/>
                          <a:latin typeface="+mj-lt"/>
                        </a:rPr>
                        <a:t>70%</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75%</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6</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471623263"/>
                  </a:ext>
                </a:extLst>
              </a:tr>
              <a:tr h="452525">
                <a:tc>
                  <a:txBody>
                    <a:bodyPr/>
                    <a:lstStyle/>
                    <a:p>
                      <a:pPr algn="ctr"/>
                      <a:r>
                        <a:rPr lang="it-IT" sz="1400">
                          <a:effectLst/>
                          <a:latin typeface="+mj-lt"/>
                        </a:rPr>
                        <a:t>62,5</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68,75</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5</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1334695532"/>
                  </a:ext>
                </a:extLst>
              </a:tr>
              <a:tr h="452525">
                <a:tc>
                  <a:txBody>
                    <a:bodyPr/>
                    <a:lstStyle/>
                    <a:p>
                      <a:pPr algn="ctr"/>
                      <a:r>
                        <a:rPr lang="it-IT" sz="1400">
                          <a:effectLst/>
                          <a:latin typeface="+mj-lt"/>
                        </a:rPr>
                        <a:t>50</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55</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4</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4227307275"/>
                  </a:ext>
                </a:extLst>
              </a:tr>
              <a:tr h="452525">
                <a:tc>
                  <a:txBody>
                    <a:bodyPr/>
                    <a:lstStyle/>
                    <a:p>
                      <a:pPr algn="ctr"/>
                      <a:r>
                        <a:rPr lang="it-IT" sz="1400">
                          <a:effectLst/>
                          <a:latin typeface="+mj-lt"/>
                        </a:rPr>
                        <a:t>37,5</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41,25</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3</a:t>
                      </a:r>
                      <a:endParaRPr lang="it-IT" sz="140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1306097748"/>
                  </a:ext>
                </a:extLst>
              </a:tr>
              <a:tr h="452525">
                <a:tc>
                  <a:txBody>
                    <a:bodyPr/>
                    <a:lstStyle/>
                    <a:p>
                      <a:pPr algn="ctr"/>
                      <a:r>
                        <a:rPr lang="it-IT" sz="1400">
                          <a:effectLst/>
                          <a:latin typeface="+mj-lt"/>
                        </a:rPr>
                        <a:t>25</a:t>
                      </a:r>
                      <a:endParaRPr lang="it-IT" sz="1400">
                        <a:effectLst/>
                        <a:latin typeface="+mj-lt"/>
                        <a:ea typeface="Times New Roman" panose="02020603050405020304" pitchFamily="18" charset="0"/>
                      </a:endParaRPr>
                    </a:p>
                  </a:txBody>
                  <a:tcPr marL="43417" marR="43417" marT="0" marB="0"/>
                </a:tc>
                <a:tc>
                  <a:txBody>
                    <a:bodyPr/>
                    <a:lstStyle/>
                    <a:p>
                      <a:pPr algn="ctr"/>
                      <a:r>
                        <a:rPr lang="it-IT" sz="1400">
                          <a:effectLst/>
                          <a:latin typeface="+mj-lt"/>
                        </a:rPr>
                        <a:t>27,50</a:t>
                      </a:r>
                    </a:p>
                    <a:p>
                      <a:pPr algn="ctr"/>
                      <a:r>
                        <a:rPr lang="it-IT" sz="1400">
                          <a:effectLst/>
                          <a:latin typeface="+mj-lt"/>
                        </a:rPr>
                        <a:t> </a:t>
                      </a:r>
                      <a:endParaRPr lang="it-IT" sz="1400">
                        <a:effectLst/>
                        <a:latin typeface="+mj-lt"/>
                        <a:ea typeface="Times New Roman" panose="02020603050405020304" pitchFamily="18" charset="0"/>
                      </a:endParaRPr>
                    </a:p>
                  </a:txBody>
                  <a:tcPr marL="43417" marR="43417" marT="0" marB="0"/>
                </a:tc>
                <a:tc>
                  <a:txBody>
                    <a:bodyPr/>
                    <a:lstStyle/>
                    <a:p>
                      <a:pPr algn="ctr"/>
                      <a:r>
                        <a:rPr lang="it-IT" sz="1400" dirty="0">
                          <a:effectLst/>
                          <a:latin typeface="+mj-lt"/>
                        </a:rPr>
                        <a:t>2</a:t>
                      </a:r>
                      <a:endParaRPr lang="it-IT" sz="1400" dirty="0">
                        <a:effectLst/>
                        <a:latin typeface="+mj-lt"/>
                        <a:ea typeface="Times New Roman" panose="02020603050405020304" pitchFamily="18" charset="0"/>
                      </a:endParaRPr>
                    </a:p>
                  </a:txBody>
                  <a:tcPr marL="43417" marR="43417" marT="0" marB="0"/>
                </a:tc>
                <a:extLst>
                  <a:ext uri="{0D108BD9-81ED-4DB2-BD59-A6C34878D82A}">
                    <a16:rowId xmlns:a16="http://schemas.microsoft.com/office/drawing/2014/main" val="2284494444"/>
                  </a:ext>
                </a:extLst>
              </a:tr>
            </a:tbl>
          </a:graphicData>
        </a:graphic>
      </p:graphicFrame>
    </p:spTree>
    <p:custDataLst>
      <p:tags r:id="rId1"/>
    </p:custDataLst>
    <p:extLst>
      <p:ext uri="{BB962C8B-B14F-4D97-AF65-F5344CB8AC3E}">
        <p14:creationId xmlns:p14="http://schemas.microsoft.com/office/powerpoint/2010/main" val="388078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B916B9-F991-1347-8369-94D7008C8608}"/>
              </a:ext>
            </a:extLst>
          </p:cNvPr>
          <p:cNvSpPr>
            <a:spLocks noGrp="1"/>
          </p:cNvSpPr>
          <p:nvPr>
            <p:ph type="title"/>
          </p:nvPr>
        </p:nvSpPr>
        <p:spPr>
          <a:xfrm>
            <a:off x="581193" y="702156"/>
            <a:ext cx="4076153" cy="5156642"/>
          </a:xfrm>
        </p:spPr>
        <p:txBody>
          <a:bodyPr anchor="ctr">
            <a:normAutofit/>
          </a:bodyPr>
          <a:lstStyle/>
          <a:p>
            <a:r>
              <a:rPr lang="it-IT" sz="2800" dirty="0">
                <a:solidFill>
                  <a:schemeClr val="tx2"/>
                </a:solidFill>
                <a:latin typeface="Univers Condensed" panose="020B0506020202050204" pitchFamily="34" charset="0"/>
              </a:rPr>
              <a:t>Dalla valutazione alla certificazione delle competenze al termine dell’obbligo di istruzione e del ciclo di studio.</a:t>
            </a:r>
            <a:br>
              <a:rPr lang="it-IT" sz="2800" dirty="0">
                <a:solidFill>
                  <a:schemeClr val="tx2"/>
                </a:solidFill>
                <a:latin typeface="Univers Condensed" panose="020B0506020202050204" pitchFamily="34" charset="0"/>
              </a:rPr>
            </a:br>
            <a:endParaRPr lang="it-IT" sz="2800" dirty="0">
              <a:solidFill>
                <a:schemeClr val="tx2"/>
              </a:solidFill>
              <a:latin typeface="Univers Condensed" panose="020B0506020202050204" pitchFamily="34" charset="0"/>
            </a:endParaRP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21F1A945-FA59-104C-8597-A4354AC5F4DE}"/>
              </a:ext>
            </a:extLst>
          </p:cNvPr>
          <p:cNvSpPr>
            <a:spLocks noGrp="1"/>
          </p:cNvSpPr>
          <p:nvPr>
            <p:ph idx="1"/>
          </p:nvPr>
        </p:nvSpPr>
        <p:spPr>
          <a:xfrm>
            <a:off x="4776743" y="702156"/>
            <a:ext cx="6484091" cy="5156643"/>
          </a:xfrm>
        </p:spPr>
        <p:txBody>
          <a:bodyPr>
            <a:normAutofit/>
          </a:bodyPr>
          <a:lstStyle/>
          <a:p>
            <a:pPr marL="0" indent="0" algn="just">
              <a:buNone/>
            </a:pPr>
            <a:r>
              <a:rPr lang="it-IT" dirty="0">
                <a:latin typeface="+mj-lt"/>
              </a:rPr>
              <a:t>Nell’evidenziare che sarà opportuno mirare ad una sostanziale unitarietà tra esperienza didattica praticata in classe e sistema con il quale si accerteranno le competenze acquisite, il Dipartimento di Lingue Straniere sottolinea l’esigenza che la valutazione per la certificazione al termine dell’obbligo di istruzione tenga conto del percorso effettivamente svolto dallo studente nel corso del biennio e quindi che si metta anche in luce la valutazione che il docente di Lingua straniera ha condotto con sistematicità. Del resto, i docenti di Lingua e Cultura Straniera utilizzano correntemente metodi e perseguono scopi affini alle richieste ministeriali in fatto di certificazione delle competenze.</a:t>
            </a:r>
          </a:p>
          <a:p>
            <a:pPr marL="0" indent="0" algn="just">
              <a:buNone/>
            </a:pPr>
            <a:r>
              <a:rPr lang="it-IT" dirty="0">
                <a:latin typeface="+mj-lt"/>
              </a:rPr>
              <a:t>Di seguito viene riportata la tabella allegata al Decreto ministeriale n. 139 del 22/08/07 nella quale vengono riassunti gli ambiti da accertare.</a:t>
            </a:r>
          </a:p>
          <a:p>
            <a:pPr algn="just"/>
            <a:endParaRPr lang="it-IT" dirty="0">
              <a:latin typeface="+mj-lt"/>
            </a:endParaRPr>
          </a:p>
        </p:txBody>
      </p:sp>
    </p:spTree>
    <p:custDataLst>
      <p:tags r:id="rId1"/>
    </p:custDataLst>
    <p:extLst>
      <p:ext uri="{BB962C8B-B14F-4D97-AF65-F5344CB8AC3E}">
        <p14:creationId xmlns:p14="http://schemas.microsoft.com/office/powerpoint/2010/main" val="347107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38820332-DD9A-344C-8AAA-4A550C3D0C42}"/>
              </a:ext>
            </a:extLst>
          </p:cNvPr>
          <p:cNvSpPr>
            <a:spLocks noChangeArrowheads="1"/>
          </p:cNvSpPr>
          <p:nvPr/>
        </p:nvSpPr>
        <p:spPr bwMode="auto">
          <a:xfrm>
            <a:off x="673169" y="2132157"/>
            <a:ext cx="3568661" cy="12697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it-IT" sz="2800" i="0" u="none" strike="noStrike" cap="all" normalizeH="0" baseline="0" dirty="0">
                <a:ln>
                  <a:noFill/>
                </a:ln>
                <a:solidFill>
                  <a:schemeClr val="tx1">
                    <a:lumMod val="75000"/>
                    <a:lumOff val="25000"/>
                  </a:schemeClr>
                </a:solidFill>
                <a:effectLst/>
                <a:latin typeface="+mj-lt"/>
                <a:ea typeface="+mj-ea"/>
                <a:cs typeface="+mj-cs"/>
              </a:rPr>
              <a:t>GRIGLIA</a:t>
            </a:r>
            <a:r>
              <a:rPr kumimoji="0" lang="en-US" altLang="it-IT" sz="2600" i="0" u="none" strike="noStrike" cap="all" normalizeH="0" baseline="0" dirty="0">
                <a:ln>
                  <a:noFill/>
                </a:ln>
                <a:solidFill>
                  <a:schemeClr val="tx1">
                    <a:lumMod val="75000"/>
                    <a:lumOff val="25000"/>
                  </a:schemeClr>
                </a:solidFill>
                <a:effectLst/>
                <a:latin typeface="+mj-lt"/>
                <a:ea typeface="+mj-ea"/>
                <a:cs typeface="+mj-cs"/>
              </a:rPr>
              <a:t> DI VALUTAZIONE PER LE PROVE OGGETTIVE</a:t>
            </a:r>
          </a:p>
          <a:p>
            <a:pPr marL="0" marR="0" lvl="0" indent="0" fontAlgn="base">
              <a:lnSpc>
                <a:spcPct val="90000"/>
              </a:lnSpc>
              <a:spcBef>
                <a:spcPct val="0"/>
              </a:spcBef>
              <a:spcAft>
                <a:spcPts val="600"/>
              </a:spcAft>
              <a:buClrTx/>
              <a:buSzTx/>
              <a:tabLst/>
            </a:pPr>
            <a:endParaRPr kumimoji="0" lang="en-US" altLang="it-IT" sz="2600" i="0" u="none" strike="noStrike" cap="all" normalizeH="0" baseline="0" dirty="0">
              <a:ln>
                <a:noFill/>
              </a:ln>
              <a:solidFill>
                <a:schemeClr val="tx1">
                  <a:lumMod val="75000"/>
                  <a:lumOff val="25000"/>
                </a:schemeClr>
              </a:solidFill>
              <a:effectLst/>
              <a:latin typeface="+mj-lt"/>
              <a:ea typeface="+mj-ea"/>
              <a:cs typeface="+mj-cs"/>
            </a:endParaRPr>
          </a:p>
        </p:txBody>
      </p:sp>
      <p:sp>
        <p:nvSpPr>
          <p:cNvPr id="31" name="Rectangle 3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9A9BE59C-C7AD-A040-993D-44FFD08B9DAE}"/>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algn="just">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a:p>
            <a:pPr algn="just">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Il </a:t>
            </a:r>
            <a:r>
              <a:rPr lang="en-US" dirty="0" err="1">
                <a:solidFill>
                  <a:schemeClr val="tx1">
                    <a:lumMod val="75000"/>
                    <a:lumOff val="25000"/>
                  </a:schemeClr>
                </a:solidFill>
              </a:rPr>
              <a:t>livello</a:t>
            </a:r>
            <a:r>
              <a:rPr lang="en-US" dirty="0">
                <a:solidFill>
                  <a:schemeClr val="tx1">
                    <a:lumMod val="75000"/>
                    <a:lumOff val="25000"/>
                  </a:schemeClr>
                </a:solidFill>
              </a:rPr>
              <a:t> di </a:t>
            </a:r>
            <a:r>
              <a:rPr lang="en-US" dirty="0" err="1">
                <a:solidFill>
                  <a:schemeClr val="tx1">
                    <a:lumMod val="75000"/>
                    <a:lumOff val="25000"/>
                  </a:schemeClr>
                </a:solidFill>
              </a:rPr>
              <a:t>sufficienza</a:t>
            </a:r>
            <a:r>
              <a:rPr lang="en-US" dirty="0">
                <a:solidFill>
                  <a:schemeClr val="tx1">
                    <a:lumMod val="75000"/>
                    <a:lumOff val="25000"/>
                  </a:schemeClr>
                </a:solidFill>
              </a:rPr>
              <a:t> è </a:t>
            </a:r>
            <a:r>
              <a:rPr lang="en-US" dirty="0" err="1">
                <a:solidFill>
                  <a:schemeClr val="tx1">
                    <a:lumMod val="75000"/>
                    <a:lumOff val="25000"/>
                  </a:schemeClr>
                </a:solidFill>
              </a:rPr>
              <a:t>fissato</a:t>
            </a:r>
            <a:r>
              <a:rPr lang="en-US" dirty="0">
                <a:solidFill>
                  <a:schemeClr val="tx1">
                    <a:lumMod val="75000"/>
                    <a:lumOff val="25000"/>
                  </a:schemeClr>
                </a:solidFill>
              </a:rPr>
              <a:t> </a:t>
            </a:r>
            <a:r>
              <a:rPr lang="en-US" dirty="0" err="1">
                <a:solidFill>
                  <a:schemeClr val="tx1">
                    <a:lumMod val="75000"/>
                    <a:lumOff val="25000"/>
                  </a:schemeClr>
                </a:solidFill>
              </a:rPr>
              <a:t>tra</a:t>
            </a:r>
            <a:r>
              <a:rPr lang="en-US" dirty="0">
                <a:solidFill>
                  <a:schemeClr val="tx1">
                    <a:lumMod val="75000"/>
                    <a:lumOff val="25000"/>
                  </a:schemeClr>
                </a:solidFill>
              </a:rPr>
              <a:t> il 70% e il 75% del </a:t>
            </a:r>
            <a:r>
              <a:rPr lang="en-US" dirty="0" err="1">
                <a:solidFill>
                  <a:schemeClr val="tx1">
                    <a:lumMod val="75000"/>
                    <a:lumOff val="25000"/>
                  </a:schemeClr>
                </a:solidFill>
              </a:rPr>
              <a:t>punteggio</a:t>
            </a:r>
            <a:r>
              <a:rPr lang="en-US" dirty="0">
                <a:solidFill>
                  <a:schemeClr val="tx1">
                    <a:lumMod val="75000"/>
                    <a:lumOff val="25000"/>
                  </a:schemeClr>
                </a:solidFill>
              </a:rPr>
              <a:t> </a:t>
            </a:r>
            <a:r>
              <a:rPr lang="en-US" dirty="0" err="1">
                <a:solidFill>
                  <a:schemeClr val="tx1">
                    <a:lumMod val="75000"/>
                    <a:lumOff val="25000"/>
                  </a:schemeClr>
                </a:solidFill>
              </a:rPr>
              <a:t>realizzato</a:t>
            </a:r>
            <a:r>
              <a:rPr lang="en-US" dirty="0">
                <a:solidFill>
                  <a:schemeClr val="tx1">
                    <a:lumMod val="75000"/>
                    <a:lumOff val="25000"/>
                  </a:schemeClr>
                </a:solidFill>
              </a:rPr>
              <a:t> </a:t>
            </a:r>
            <a:r>
              <a:rPr lang="en-US" dirty="0" err="1">
                <a:solidFill>
                  <a:schemeClr val="tx1">
                    <a:lumMod val="75000"/>
                    <a:lumOff val="25000"/>
                  </a:schemeClr>
                </a:solidFill>
              </a:rPr>
              <a:t>dallo</a:t>
            </a:r>
            <a:r>
              <a:rPr lang="en-US" dirty="0">
                <a:solidFill>
                  <a:schemeClr val="tx1">
                    <a:lumMod val="75000"/>
                    <a:lumOff val="25000"/>
                  </a:schemeClr>
                </a:solidFill>
              </a:rPr>
              <a:t> </a:t>
            </a:r>
            <a:r>
              <a:rPr lang="en-US" dirty="0" err="1">
                <a:solidFill>
                  <a:schemeClr val="tx1">
                    <a:lumMod val="75000"/>
                    <a:lumOff val="25000"/>
                  </a:schemeClr>
                </a:solidFill>
              </a:rPr>
              <a:t>studente</a:t>
            </a:r>
            <a:r>
              <a:rPr lang="en-US" dirty="0">
                <a:solidFill>
                  <a:schemeClr val="tx1">
                    <a:lumMod val="75000"/>
                    <a:lumOff val="25000"/>
                  </a:schemeClr>
                </a:solidFill>
              </a:rPr>
              <a:t> </a:t>
            </a:r>
            <a:r>
              <a:rPr lang="en-US" dirty="0" err="1">
                <a:solidFill>
                  <a:schemeClr val="tx1">
                    <a:lumMod val="75000"/>
                    <a:lumOff val="25000"/>
                  </a:schemeClr>
                </a:solidFill>
              </a:rPr>
              <a:t>dell’intera</a:t>
            </a:r>
            <a:r>
              <a:rPr lang="en-US" dirty="0">
                <a:solidFill>
                  <a:schemeClr val="tx1">
                    <a:lumMod val="75000"/>
                    <a:lumOff val="25000"/>
                  </a:schemeClr>
                </a:solidFill>
              </a:rPr>
              <a:t> </a:t>
            </a:r>
            <a:r>
              <a:rPr lang="en-US" dirty="0" err="1">
                <a:solidFill>
                  <a:schemeClr val="tx1">
                    <a:lumMod val="75000"/>
                    <a:lumOff val="25000"/>
                  </a:schemeClr>
                </a:solidFill>
              </a:rPr>
              <a:t>prova</a:t>
            </a:r>
            <a:r>
              <a:rPr lang="en-US" dirty="0">
                <a:solidFill>
                  <a:schemeClr val="tx1">
                    <a:lumMod val="75000"/>
                    <a:lumOff val="25000"/>
                  </a:schemeClr>
                </a:solidFill>
              </a:rPr>
              <a:t>. La fascia di </a:t>
            </a:r>
            <a:r>
              <a:rPr lang="en-US" dirty="0" err="1">
                <a:solidFill>
                  <a:schemeClr val="tx1">
                    <a:lumMod val="75000"/>
                    <a:lumOff val="25000"/>
                  </a:schemeClr>
                </a:solidFill>
              </a:rPr>
              <a:t>oscillazione</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percentuale</a:t>
            </a:r>
            <a:r>
              <a:rPr lang="en-US" dirty="0">
                <a:solidFill>
                  <a:schemeClr val="tx1">
                    <a:lumMod val="75000"/>
                    <a:lumOff val="25000"/>
                  </a:schemeClr>
                </a:solidFill>
              </a:rPr>
              <a:t> è </a:t>
            </a:r>
            <a:r>
              <a:rPr lang="en-US" dirty="0" err="1">
                <a:solidFill>
                  <a:schemeClr val="tx1">
                    <a:lumMod val="75000"/>
                    <a:lumOff val="25000"/>
                  </a:schemeClr>
                </a:solidFill>
              </a:rPr>
              <a:t>legata</a:t>
            </a:r>
            <a:r>
              <a:rPr lang="en-US" dirty="0">
                <a:solidFill>
                  <a:schemeClr val="tx1">
                    <a:lumMod val="75000"/>
                    <a:lumOff val="25000"/>
                  </a:schemeClr>
                </a:solidFill>
              </a:rPr>
              <a:t> alle </a:t>
            </a:r>
            <a:r>
              <a:rPr lang="en-US" dirty="0" err="1">
                <a:solidFill>
                  <a:schemeClr val="tx1">
                    <a:lumMod val="75000"/>
                    <a:lumOff val="25000"/>
                  </a:schemeClr>
                </a:solidFill>
              </a:rPr>
              <a:t>difficoltà</a:t>
            </a:r>
            <a:r>
              <a:rPr lang="en-US" dirty="0">
                <a:solidFill>
                  <a:schemeClr val="tx1">
                    <a:lumMod val="75000"/>
                    <a:lumOff val="25000"/>
                  </a:schemeClr>
                </a:solidFill>
              </a:rPr>
              <a:t> </a:t>
            </a:r>
            <a:r>
              <a:rPr lang="en-US" dirty="0" err="1">
                <a:solidFill>
                  <a:schemeClr val="tx1">
                    <a:lumMod val="75000"/>
                    <a:lumOff val="25000"/>
                  </a:schemeClr>
                </a:solidFill>
              </a:rPr>
              <a:t>globale</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prova</a:t>
            </a:r>
            <a:r>
              <a:rPr lang="en-US" dirty="0">
                <a:solidFill>
                  <a:schemeClr val="tx1">
                    <a:lumMod val="75000"/>
                    <a:lumOff val="25000"/>
                  </a:schemeClr>
                </a:solidFill>
              </a:rPr>
              <a:t>. </a:t>
            </a:r>
          </a:p>
        </p:txBody>
      </p:sp>
      <p:graphicFrame>
        <p:nvGraphicFramePr>
          <p:cNvPr id="3" name="Tabella 2">
            <a:extLst>
              <a:ext uri="{FF2B5EF4-FFF2-40B4-BE49-F238E27FC236}">
                <a16:creationId xmlns:a16="http://schemas.microsoft.com/office/drawing/2014/main" id="{E9989DCF-1666-074B-8805-8B5AF3B96481}"/>
              </a:ext>
            </a:extLst>
          </p:cNvPr>
          <p:cNvGraphicFramePr>
            <a:graphicFrameLocks noGrp="1"/>
          </p:cNvGraphicFramePr>
          <p:nvPr>
            <p:extLst>
              <p:ext uri="{D42A27DB-BD31-4B8C-83A1-F6EECF244321}">
                <p14:modId xmlns:p14="http://schemas.microsoft.com/office/powerpoint/2010/main" val="3726213055"/>
              </p:ext>
            </p:extLst>
          </p:nvPr>
        </p:nvGraphicFramePr>
        <p:xfrm>
          <a:off x="4796337" y="702156"/>
          <a:ext cx="6451192" cy="5273197"/>
        </p:xfrm>
        <a:graphic>
          <a:graphicData uri="http://schemas.openxmlformats.org/drawingml/2006/table">
            <a:tbl>
              <a:tblPr firstRow="1" bandRow="1">
                <a:tableStyleId>{F5AB1C69-6EDB-4FF4-983F-18BD219EF322}</a:tableStyleId>
              </a:tblPr>
              <a:tblGrid>
                <a:gridCol w="1042599">
                  <a:extLst>
                    <a:ext uri="{9D8B030D-6E8A-4147-A177-3AD203B41FA5}">
                      <a16:colId xmlns:a16="http://schemas.microsoft.com/office/drawing/2014/main" val="949831476"/>
                    </a:ext>
                  </a:extLst>
                </a:gridCol>
                <a:gridCol w="2943444">
                  <a:extLst>
                    <a:ext uri="{9D8B030D-6E8A-4147-A177-3AD203B41FA5}">
                      <a16:colId xmlns:a16="http://schemas.microsoft.com/office/drawing/2014/main" val="1836255271"/>
                    </a:ext>
                  </a:extLst>
                </a:gridCol>
                <a:gridCol w="2465149">
                  <a:extLst>
                    <a:ext uri="{9D8B030D-6E8A-4147-A177-3AD203B41FA5}">
                      <a16:colId xmlns:a16="http://schemas.microsoft.com/office/drawing/2014/main" val="141757701"/>
                    </a:ext>
                  </a:extLst>
                </a:gridCol>
              </a:tblGrid>
              <a:tr h="200884">
                <a:tc>
                  <a:txBody>
                    <a:bodyPr/>
                    <a:lstStyle/>
                    <a:p>
                      <a:pPr algn="just">
                        <a:tabLst>
                          <a:tab pos="571500" algn="l"/>
                        </a:tabLst>
                      </a:pPr>
                      <a:r>
                        <a:rPr lang="it-IT" sz="1200">
                          <a:effectLst/>
                          <a:latin typeface="+mj-lt"/>
                        </a:rPr>
                        <a:t>competenze</a:t>
                      </a:r>
                      <a:endParaRPr lang="it-IT" sz="1200">
                        <a:effectLst/>
                        <a:latin typeface="+mj-lt"/>
                        <a:ea typeface="Times New Roman" panose="02020603050405020304" pitchFamily="18" charset="0"/>
                      </a:endParaRPr>
                    </a:p>
                  </a:txBody>
                  <a:tcPr marL="26003" marR="26003" marT="0" marB="0"/>
                </a:tc>
                <a:tc>
                  <a:txBody>
                    <a:bodyPr/>
                    <a:lstStyle/>
                    <a:p>
                      <a:pPr algn="just">
                        <a:tabLst>
                          <a:tab pos="571500" algn="l"/>
                        </a:tabLst>
                      </a:pPr>
                      <a:r>
                        <a:rPr lang="it-IT" sz="1200">
                          <a:effectLst/>
                          <a:latin typeface="+mj-lt"/>
                        </a:rPr>
                        <a:t>abilità/capacità</a:t>
                      </a:r>
                      <a:endParaRPr lang="it-IT" sz="1200">
                        <a:effectLst/>
                        <a:latin typeface="+mj-lt"/>
                        <a:ea typeface="Times New Roman" panose="02020603050405020304" pitchFamily="18" charset="0"/>
                      </a:endParaRPr>
                    </a:p>
                  </a:txBody>
                  <a:tcPr marL="26003" marR="26003" marT="0" marB="0"/>
                </a:tc>
                <a:tc>
                  <a:txBody>
                    <a:bodyPr/>
                    <a:lstStyle/>
                    <a:p>
                      <a:pPr algn="just">
                        <a:tabLst>
                          <a:tab pos="571500" algn="l"/>
                        </a:tabLst>
                      </a:pPr>
                      <a:r>
                        <a:rPr lang="it-IT" sz="1200">
                          <a:effectLst/>
                          <a:latin typeface="+mj-lt"/>
                        </a:rPr>
                        <a:t>conoscenze</a:t>
                      </a:r>
                      <a:endParaRPr lang="it-IT" sz="1200">
                        <a:effectLst/>
                        <a:latin typeface="+mj-lt"/>
                        <a:ea typeface="Times New Roman" panose="02020603050405020304" pitchFamily="18" charset="0"/>
                      </a:endParaRPr>
                    </a:p>
                  </a:txBody>
                  <a:tcPr marL="26003" marR="26003" marT="0" marB="0"/>
                </a:tc>
                <a:extLst>
                  <a:ext uri="{0D108BD9-81ED-4DB2-BD59-A6C34878D82A}">
                    <a16:rowId xmlns:a16="http://schemas.microsoft.com/office/drawing/2014/main" val="661507955"/>
                  </a:ext>
                </a:extLst>
              </a:tr>
              <a:tr h="2891289">
                <a:tc>
                  <a:txBody>
                    <a:bodyPr/>
                    <a:lstStyle/>
                    <a:p>
                      <a:pPr algn="just">
                        <a:tabLst>
                          <a:tab pos="571500" algn="l"/>
                        </a:tabLst>
                      </a:pPr>
                      <a:r>
                        <a:rPr lang="it-IT" sz="900">
                          <a:effectLst/>
                          <a:latin typeface="+mj-lt"/>
                        </a:rPr>
                        <a:t>Utilizzare una </a:t>
                      </a:r>
                    </a:p>
                    <a:p>
                      <a:pPr algn="just">
                        <a:tabLst>
                          <a:tab pos="571500" algn="l"/>
                        </a:tabLst>
                      </a:pPr>
                      <a:r>
                        <a:rPr lang="it-IT" sz="900">
                          <a:effectLst/>
                          <a:latin typeface="+mj-lt"/>
                        </a:rPr>
                        <a:t>lingua </a:t>
                      </a:r>
                    </a:p>
                    <a:p>
                      <a:pPr algn="just">
                        <a:tabLst>
                          <a:tab pos="571500" algn="l"/>
                        </a:tabLst>
                      </a:pPr>
                      <a:r>
                        <a:rPr lang="it-IT" sz="900">
                          <a:effectLst/>
                          <a:latin typeface="+mj-lt"/>
                        </a:rPr>
                        <a:t>straniera per i </a:t>
                      </a:r>
                    </a:p>
                    <a:p>
                      <a:pPr algn="just">
                        <a:tabLst>
                          <a:tab pos="571500" algn="l"/>
                        </a:tabLst>
                      </a:pPr>
                      <a:r>
                        <a:rPr lang="it-IT" sz="900">
                          <a:effectLst/>
                          <a:latin typeface="+mj-lt"/>
                        </a:rPr>
                        <a:t>principali scopi </a:t>
                      </a:r>
                    </a:p>
                    <a:p>
                      <a:pPr algn="just">
                        <a:tabLst>
                          <a:tab pos="571500" algn="l"/>
                        </a:tabLst>
                      </a:pPr>
                      <a:r>
                        <a:rPr lang="it-IT" sz="900">
                          <a:effectLst/>
                          <a:latin typeface="+mj-lt"/>
                        </a:rPr>
                        <a:t>comunicativi </a:t>
                      </a:r>
                    </a:p>
                    <a:p>
                      <a:pPr algn="just">
                        <a:tabLst>
                          <a:tab pos="571500" algn="l"/>
                        </a:tabLst>
                      </a:pPr>
                      <a:r>
                        <a:rPr lang="it-IT" sz="900">
                          <a:effectLst/>
                          <a:latin typeface="+mj-lt"/>
                        </a:rPr>
                        <a:t>ed operativi </a:t>
                      </a:r>
                    </a:p>
                    <a:p>
                      <a:pPr algn="just">
                        <a:tabLst>
                          <a:tab pos="571500" algn="l"/>
                        </a:tabLst>
                      </a:pPr>
                      <a:r>
                        <a:rPr lang="it-IT" sz="500">
                          <a:effectLst/>
                          <a:latin typeface="+mj-lt"/>
                        </a:rPr>
                        <a:t> </a:t>
                      </a:r>
                      <a:endParaRPr lang="it-IT" sz="500">
                        <a:effectLst/>
                        <a:latin typeface="+mj-lt"/>
                        <a:ea typeface="Times New Roman" panose="02020603050405020304" pitchFamily="18" charset="0"/>
                      </a:endParaRPr>
                    </a:p>
                  </a:txBody>
                  <a:tcPr marL="26003" marR="26003" marT="0" marB="0"/>
                </a:tc>
                <a:tc>
                  <a:txBody>
                    <a:bodyPr/>
                    <a:lstStyle/>
                    <a:p>
                      <a:pPr algn="just">
                        <a:tabLst>
                          <a:tab pos="571500" algn="l"/>
                        </a:tabLst>
                      </a:pPr>
                      <a:r>
                        <a:rPr lang="it-IT" sz="900">
                          <a:effectLst/>
                          <a:latin typeface="+mj-lt"/>
                        </a:rPr>
                        <a:t>• Comprendere i punti principali di messaggi e annunci semplici e chiari su argomenti di interesse personale, quotidiano, sociale o professionale </a:t>
                      </a:r>
                    </a:p>
                    <a:p>
                      <a:pPr algn="just">
                        <a:tabLst>
                          <a:tab pos="571500" algn="l"/>
                        </a:tabLst>
                      </a:pPr>
                      <a:r>
                        <a:rPr lang="it-IT" sz="900">
                          <a:effectLst/>
                          <a:latin typeface="+mj-lt"/>
                        </a:rPr>
                        <a:t>• Ricercare informazioni </a:t>
                      </a:r>
                    </a:p>
                    <a:p>
                      <a:pPr algn="just">
                        <a:tabLst>
                          <a:tab pos="571500" algn="l"/>
                        </a:tabLst>
                      </a:pPr>
                      <a:r>
                        <a:rPr lang="it-IT" sz="900">
                          <a:effectLst/>
                          <a:latin typeface="+mj-lt"/>
                        </a:rPr>
                        <a:t>all’interno di testi di breve estensione di interesse personale, quotidiano, sociale o professionale </a:t>
                      </a:r>
                    </a:p>
                    <a:p>
                      <a:pPr algn="just">
                        <a:tabLst>
                          <a:tab pos="571500" algn="l"/>
                        </a:tabLst>
                      </a:pPr>
                      <a:r>
                        <a:rPr lang="it-IT" sz="900">
                          <a:effectLst/>
                          <a:latin typeface="+mj-lt"/>
                        </a:rPr>
                        <a:t>• Descrivere in maniera </a:t>
                      </a:r>
                    </a:p>
                    <a:p>
                      <a:pPr algn="just">
                        <a:tabLst>
                          <a:tab pos="571500" algn="l"/>
                        </a:tabLst>
                      </a:pPr>
                      <a:r>
                        <a:rPr lang="it-IT" sz="900">
                          <a:effectLst/>
                          <a:latin typeface="+mj-lt"/>
                        </a:rPr>
                        <a:t>semplice esperienze ed eventi, relativi all’ambito personale e sociale </a:t>
                      </a:r>
                    </a:p>
                    <a:p>
                      <a:pPr algn="just">
                        <a:tabLst>
                          <a:tab pos="571500" algn="l"/>
                        </a:tabLst>
                      </a:pPr>
                      <a:r>
                        <a:rPr lang="it-IT" sz="900">
                          <a:effectLst/>
                          <a:latin typeface="+mj-lt"/>
                        </a:rPr>
                        <a:t>• Utilizzare in modo adeguato le strutture grammaticali </a:t>
                      </a:r>
                    </a:p>
                    <a:p>
                      <a:pPr algn="just">
                        <a:tabLst>
                          <a:tab pos="571500" algn="l"/>
                        </a:tabLst>
                      </a:pPr>
                      <a:r>
                        <a:rPr lang="it-IT" sz="900">
                          <a:effectLst/>
                          <a:latin typeface="+mj-lt"/>
                        </a:rPr>
                        <a:t>• Interagire in conversazioni brevi e semplici su temi di </a:t>
                      </a:r>
                    </a:p>
                    <a:p>
                      <a:pPr algn="l">
                        <a:tabLst>
                          <a:tab pos="571500" algn="l"/>
                        </a:tabLst>
                      </a:pPr>
                      <a:r>
                        <a:rPr lang="it-IT" sz="900">
                          <a:effectLst/>
                          <a:latin typeface="+mj-lt"/>
                        </a:rPr>
                        <a:t>interesse personale, quotidiano, sociale o professionale </a:t>
                      </a:r>
                    </a:p>
                    <a:p>
                      <a:pPr algn="just">
                        <a:tabLst>
                          <a:tab pos="571500" algn="l"/>
                        </a:tabLst>
                      </a:pPr>
                      <a:r>
                        <a:rPr lang="it-IT" sz="900">
                          <a:effectLst/>
                          <a:latin typeface="+mj-lt"/>
                        </a:rPr>
                        <a:t>• Scrivere brevi testi di interesse personale, quotidiano, sociale o professionale </a:t>
                      </a:r>
                    </a:p>
                    <a:p>
                      <a:pPr algn="just">
                        <a:tabLst>
                          <a:tab pos="571500" algn="l"/>
                        </a:tabLst>
                      </a:pPr>
                      <a:r>
                        <a:rPr lang="it-IT" sz="900">
                          <a:effectLst/>
                          <a:latin typeface="+mj-lt"/>
                        </a:rPr>
                        <a:t>• Scrivere correttamente </a:t>
                      </a:r>
                    </a:p>
                    <a:p>
                      <a:pPr algn="just">
                        <a:tabLst>
                          <a:tab pos="571500" algn="l"/>
                        </a:tabLst>
                      </a:pPr>
                      <a:r>
                        <a:rPr lang="it-IT" sz="900">
                          <a:effectLst/>
                          <a:latin typeface="+mj-lt"/>
                        </a:rPr>
                        <a:t>semplici testi su tematiche coerenti con i percorsi di studio </a:t>
                      </a:r>
                    </a:p>
                    <a:p>
                      <a:pPr algn="just">
                        <a:tabLst>
                          <a:tab pos="571500" algn="l"/>
                        </a:tabLst>
                      </a:pPr>
                      <a:r>
                        <a:rPr lang="it-IT" sz="900">
                          <a:effectLst/>
                          <a:latin typeface="+mj-lt"/>
                        </a:rPr>
                        <a:t>• Riflettere sui propri atteggiamenti in rapporto all’altro in contesti multi-culturali </a:t>
                      </a:r>
                      <a:endParaRPr lang="it-IT" sz="900">
                        <a:effectLst/>
                        <a:latin typeface="+mj-lt"/>
                        <a:ea typeface="Times New Roman" panose="02020603050405020304" pitchFamily="18" charset="0"/>
                      </a:endParaRPr>
                    </a:p>
                  </a:txBody>
                  <a:tcPr marL="26003" marR="26003" marT="0" marB="0"/>
                </a:tc>
                <a:tc>
                  <a:txBody>
                    <a:bodyPr/>
                    <a:lstStyle/>
                    <a:p>
                      <a:pPr algn="l">
                        <a:tabLst>
                          <a:tab pos="571500" algn="l"/>
                        </a:tabLst>
                      </a:pPr>
                      <a:r>
                        <a:rPr lang="it-IT" sz="900">
                          <a:effectLst/>
                          <a:latin typeface="+mj-lt"/>
                        </a:rPr>
                        <a:t>• Lessico di base su argomenti di vita quotidiana , sociale e </a:t>
                      </a:r>
                    </a:p>
                    <a:p>
                      <a:pPr algn="l">
                        <a:tabLst>
                          <a:tab pos="571500" algn="l"/>
                        </a:tabLst>
                      </a:pPr>
                      <a:r>
                        <a:rPr lang="it-IT" sz="900">
                          <a:effectLst/>
                          <a:latin typeface="+mj-lt"/>
                        </a:rPr>
                        <a:t>professionale </a:t>
                      </a:r>
                    </a:p>
                    <a:p>
                      <a:pPr algn="just">
                        <a:tabLst>
                          <a:tab pos="571500" algn="l"/>
                        </a:tabLst>
                      </a:pPr>
                      <a:r>
                        <a:rPr lang="it-IT" sz="900">
                          <a:effectLst/>
                          <a:latin typeface="+mj-lt"/>
                        </a:rPr>
                        <a:t>• Uso del dizionario bilingue </a:t>
                      </a:r>
                    </a:p>
                    <a:p>
                      <a:pPr algn="just">
                        <a:tabLst>
                          <a:tab pos="571500" algn="l"/>
                        </a:tabLst>
                      </a:pPr>
                      <a:r>
                        <a:rPr lang="it-IT" sz="900">
                          <a:effectLst/>
                          <a:latin typeface="+mj-lt"/>
                        </a:rPr>
                        <a:t>• Regole grammaticali </a:t>
                      </a:r>
                    </a:p>
                    <a:p>
                      <a:pPr algn="just">
                        <a:tabLst>
                          <a:tab pos="571500" algn="l"/>
                        </a:tabLst>
                      </a:pPr>
                      <a:r>
                        <a:rPr lang="it-IT" sz="900">
                          <a:effectLst/>
                          <a:latin typeface="+mj-lt"/>
                        </a:rPr>
                        <a:t>fondamentali </a:t>
                      </a:r>
                    </a:p>
                    <a:p>
                      <a:pPr algn="just">
                        <a:tabLst>
                          <a:tab pos="571500" algn="l"/>
                        </a:tabLst>
                      </a:pPr>
                      <a:r>
                        <a:rPr lang="it-IT" sz="900">
                          <a:effectLst/>
                          <a:latin typeface="+mj-lt"/>
                        </a:rPr>
                        <a:t>• Corretta pronuncia di un </a:t>
                      </a:r>
                    </a:p>
                    <a:p>
                      <a:pPr algn="just">
                        <a:tabLst>
                          <a:tab pos="571500" algn="l"/>
                        </a:tabLst>
                      </a:pPr>
                      <a:r>
                        <a:rPr lang="it-IT" sz="900">
                          <a:effectLst/>
                          <a:latin typeface="+mj-lt"/>
                        </a:rPr>
                        <a:t>repertorio di parole e frasi </a:t>
                      </a:r>
                    </a:p>
                    <a:p>
                      <a:pPr algn="just">
                        <a:tabLst>
                          <a:tab pos="571500" algn="l"/>
                        </a:tabLst>
                      </a:pPr>
                      <a:r>
                        <a:rPr lang="it-IT" sz="900">
                          <a:effectLst/>
                          <a:latin typeface="+mj-lt"/>
                        </a:rPr>
                        <a:t>memorizzate di uso comune </a:t>
                      </a:r>
                    </a:p>
                    <a:p>
                      <a:pPr algn="just">
                        <a:tabLst>
                          <a:tab pos="571500" algn="l"/>
                        </a:tabLst>
                      </a:pPr>
                      <a:r>
                        <a:rPr lang="it-IT" sz="900">
                          <a:effectLst/>
                          <a:latin typeface="+mj-lt"/>
                        </a:rPr>
                        <a:t>• Semplici modalità di </a:t>
                      </a:r>
                    </a:p>
                    <a:p>
                      <a:pPr algn="just">
                        <a:tabLst>
                          <a:tab pos="571500" algn="l"/>
                        </a:tabLst>
                      </a:pPr>
                      <a:r>
                        <a:rPr lang="it-IT" sz="900">
                          <a:effectLst/>
                          <a:latin typeface="+mj-lt"/>
                        </a:rPr>
                        <a:t>scrittura: messaggi brevi, </a:t>
                      </a:r>
                    </a:p>
                    <a:p>
                      <a:pPr algn="just">
                        <a:tabLst>
                          <a:tab pos="571500" algn="l"/>
                        </a:tabLst>
                      </a:pPr>
                      <a:r>
                        <a:rPr lang="it-IT" sz="900">
                          <a:effectLst/>
                          <a:latin typeface="+mj-lt"/>
                        </a:rPr>
                        <a:t>lettera informale</a:t>
                      </a:r>
                    </a:p>
                    <a:p>
                      <a:pPr algn="just">
                        <a:tabLst>
                          <a:tab pos="571500" algn="l"/>
                        </a:tabLst>
                      </a:pPr>
                      <a:r>
                        <a:rPr lang="it-IT" sz="900">
                          <a:effectLst/>
                          <a:latin typeface="+mj-lt"/>
                        </a:rPr>
                        <a:t>• Cultura e civiltà dei paesi di cui si studia la lingua</a:t>
                      </a:r>
                      <a:endParaRPr lang="it-IT" sz="900">
                        <a:effectLst/>
                        <a:latin typeface="+mj-lt"/>
                        <a:ea typeface="Times New Roman" panose="02020603050405020304" pitchFamily="18" charset="0"/>
                      </a:endParaRPr>
                    </a:p>
                  </a:txBody>
                  <a:tcPr marL="26003" marR="26003" marT="0" marB="0"/>
                </a:tc>
                <a:extLst>
                  <a:ext uri="{0D108BD9-81ED-4DB2-BD59-A6C34878D82A}">
                    <a16:rowId xmlns:a16="http://schemas.microsoft.com/office/drawing/2014/main" val="1521536712"/>
                  </a:ext>
                </a:extLst>
              </a:tr>
              <a:tr h="272628">
                <a:tc>
                  <a:txBody>
                    <a:bodyPr/>
                    <a:lstStyle/>
                    <a:p>
                      <a:pPr algn="ctr"/>
                      <a:r>
                        <a:rPr lang="it-IT" sz="800">
                          <a:effectLst/>
                          <a:latin typeface="+mj-lt"/>
                        </a:rPr>
                        <a:t>92,5%</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93,75</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9</a:t>
                      </a:r>
                      <a:endParaRPr lang="it-IT" sz="80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3201750389"/>
                  </a:ext>
                </a:extLst>
              </a:tr>
              <a:tr h="272628">
                <a:tc>
                  <a:txBody>
                    <a:bodyPr/>
                    <a:lstStyle/>
                    <a:p>
                      <a:pPr algn="ctr"/>
                      <a:r>
                        <a:rPr lang="it-IT" sz="800">
                          <a:effectLst/>
                          <a:latin typeface="+mj-lt"/>
                        </a:rPr>
                        <a:t>85%</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87,5</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8</a:t>
                      </a:r>
                      <a:endParaRPr lang="it-IT" sz="80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3151511611"/>
                  </a:ext>
                </a:extLst>
              </a:tr>
              <a:tr h="272628">
                <a:tc>
                  <a:txBody>
                    <a:bodyPr/>
                    <a:lstStyle/>
                    <a:p>
                      <a:pPr algn="ctr"/>
                      <a:r>
                        <a:rPr lang="it-IT" sz="800">
                          <a:effectLst/>
                          <a:latin typeface="+mj-lt"/>
                        </a:rPr>
                        <a:t>77,5%</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81,25</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7</a:t>
                      </a:r>
                      <a:endParaRPr lang="it-IT" sz="80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1513469008"/>
                  </a:ext>
                </a:extLst>
              </a:tr>
              <a:tr h="272628">
                <a:tc>
                  <a:txBody>
                    <a:bodyPr/>
                    <a:lstStyle/>
                    <a:p>
                      <a:pPr algn="ctr"/>
                      <a:r>
                        <a:rPr lang="it-IT" sz="800">
                          <a:effectLst/>
                          <a:latin typeface="+mj-lt"/>
                        </a:rPr>
                        <a:t>70%</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75%</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6</a:t>
                      </a:r>
                      <a:endParaRPr lang="it-IT" sz="80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471623263"/>
                  </a:ext>
                </a:extLst>
              </a:tr>
              <a:tr h="272628">
                <a:tc>
                  <a:txBody>
                    <a:bodyPr/>
                    <a:lstStyle/>
                    <a:p>
                      <a:pPr algn="ctr"/>
                      <a:r>
                        <a:rPr lang="it-IT" sz="800">
                          <a:effectLst/>
                          <a:latin typeface="+mj-lt"/>
                        </a:rPr>
                        <a:t>62,5</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68,75</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5</a:t>
                      </a:r>
                      <a:endParaRPr lang="it-IT" sz="80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1334695532"/>
                  </a:ext>
                </a:extLst>
              </a:tr>
              <a:tr h="272628">
                <a:tc>
                  <a:txBody>
                    <a:bodyPr/>
                    <a:lstStyle/>
                    <a:p>
                      <a:pPr algn="ctr"/>
                      <a:r>
                        <a:rPr lang="it-IT" sz="800">
                          <a:effectLst/>
                          <a:latin typeface="+mj-lt"/>
                        </a:rPr>
                        <a:t>50</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55</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4</a:t>
                      </a:r>
                      <a:endParaRPr lang="it-IT" sz="80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4227307275"/>
                  </a:ext>
                </a:extLst>
              </a:tr>
              <a:tr h="272628">
                <a:tc>
                  <a:txBody>
                    <a:bodyPr/>
                    <a:lstStyle/>
                    <a:p>
                      <a:pPr algn="ctr"/>
                      <a:r>
                        <a:rPr lang="it-IT" sz="800">
                          <a:effectLst/>
                          <a:latin typeface="+mj-lt"/>
                        </a:rPr>
                        <a:t>37,5</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41,25</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3</a:t>
                      </a:r>
                      <a:endParaRPr lang="it-IT" sz="80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1306097748"/>
                  </a:ext>
                </a:extLst>
              </a:tr>
              <a:tr h="272628">
                <a:tc>
                  <a:txBody>
                    <a:bodyPr/>
                    <a:lstStyle/>
                    <a:p>
                      <a:pPr algn="ctr"/>
                      <a:r>
                        <a:rPr lang="it-IT" sz="800">
                          <a:effectLst/>
                          <a:latin typeface="+mj-lt"/>
                        </a:rPr>
                        <a:t>25</a:t>
                      </a:r>
                      <a:endParaRPr lang="it-IT" sz="800">
                        <a:effectLst/>
                        <a:latin typeface="+mj-lt"/>
                        <a:ea typeface="Times New Roman" panose="02020603050405020304" pitchFamily="18" charset="0"/>
                      </a:endParaRPr>
                    </a:p>
                  </a:txBody>
                  <a:tcPr marL="25549" marR="25549" marT="0" marB="0"/>
                </a:tc>
                <a:tc>
                  <a:txBody>
                    <a:bodyPr/>
                    <a:lstStyle/>
                    <a:p>
                      <a:pPr algn="ctr"/>
                      <a:r>
                        <a:rPr lang="it-IT" sz="800">
                          <a:effectLst/>
                          <a:latin typeface="+mj-lt"/>
                        </a:rPr>
                        <a:t>27,50</a:t>
                      </a:r>
                    </a:p>
                    <a:p>
                      <a:pPr algn="ctr"/>
                      <a:r>
                        <a:rPr lang="it-IT" sz="800">
                          <a:effectLst/>
                          <a:latin typeface="+mj-lt"/>
                        </a:rPr>
                        <a:t> </a:t>
                      </a:r>
                      <a:endParaRPr lang="it-IT" sz="800">
                        <a:effectLst/>
                        <a:latin typeface="+mj-lt"/>
                        <a:ea typeface="Times New Roman" panose="02020603050405020304" pitchFamily="18" charset="0"/>
                      </a:endParaRPr>
                    </a:p>
                  </a:txBody>
                  <a:tcPr marL="25549" marR="25549" marT="0" marB="0"/>
                </a:tc>
                <a:tc>
                  <a:txBody>
                    <a:bodyPr/>
                    <a:lstStyle/>
                    <a:p>
                      <a:pPr algn="ctr"/>
                      <a:r>
                        <a:rPr lang="it-IT" sz="800" dirty="0">
                          <a:effectLst/>
                          <a:latin typeface="+mj-lt"/>
                        </a:rPr>
                        <a:t>2</a:t>
                      </a:r>
                      <a:endParaRPr lang="it-IT" sz="800" dirty="0">
                        <a:effectLst/>
                        <a:latin typeface="+mj-lt"/>
                        <a:ea typeface="Times New Roman" panose="02020603050405020304" pitchFamily="18" charset="0"/>
                      </a:endParaRPr>
                    </a:p>
                  </a:txBody>
                  <a:tcPr marL="25549" marR="25549" marT="0" marB="0"/>
                </a:tc>
                <a:extLst>
                  <a:ext uri="{0D108BD9-81ED-4DB2-BD59-A6C34878D82A}">
                    <a16:rowId xmlns:a16="http://schemas.microsoft.com/office/drawing/2014/main" val="2284494444"/>
                  </a:ext>
                </a:extLst>
              </a:tr>
            </a:tbl>
          </a:graphicData>
        </a:graphic>
      </p:graphicFrame>
    </p:spTree>
    <p:custDataLst>
      <p:tags r:id="rId1"/>
    </p:custDataLst>
    <p:extLst>
      <p:ext uri="{BB962C8B-B14F-4D97-AF65-F5344CB8AC3E}">
        <p14:creationId xmlns:p14="http://schemas.microsoft.com/office/powerpoint/2010/main" val="224303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8" name="Rectangle 1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1EF60D-B676-0B4C-9E88-7741BF54C730}"/>
              </a:ext>
            </a:extLst>
          </p:cNvPr>
          <p:cNvSpPr>
            <a:spLocks noGrp="1"/>
          </p:cNvSpPr>
          <p:nvPr>
            <p:ph type="title"/>
          </p:nvPr>
        </p:nvSpPr>
        <p:spPr>
          <a:xfrm>
            <a:off x="705745" y="1005840"/>
            <a:ext cx="10795375" cy="4805025"/>
          </a:xfrm>
        </p:spPr>
        <p:txBody>
          <a:bodyPr vert="horz" lIns="91440" tIns="45720" rIns="91440" bIns="45720" rtlCol="0" anchor="ctr">
            <a:normAutofit/>
          </a:bodyPr>
          <a:lstStyle/>
          <a:p>
            <a:r>
              <a:rPr lang="en-US" sz="1500" b="0" kern="1200" cap="all" dirty="0">
                <a:solidFill>
                  <a:schemeClr val="tx1">
                    <a:lumMod val="85000"/>
                    <a:lumOff val="15000"/>
                  </a:schemeClr>
                </a:solidFill>
                <a:ea typeface="+mj-ea"/>
                <a:cs typeface="+mj-cs"/>
              </a:rPr>
              <a:t>Il </a:t>
            </a:r>
            <a:r>
              <a:rPr lang="en-US" sz="1500" b="0" kern="1200" cap="all" dirty="0" err="1">
                <a:solidFill>
                  <a:schemeClr val="tx1">
                    <a:lumMod val="85000"/>
                    <a:lumOff val="15000"/>
                  </a:schemeClr>
                </a:solidFill>
                <a:ea typeface="+mj-ea"/>
                <a:cs typeface="+mj-cs"/>
              </a:rPr>
              <a:t>dipartimento</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inoltre</a:t>
            </a:r>
            <a:r>
              <a:rPr lang="en-US" sz="1500" b="0" kern="1200" cap="all" dirty="0">
                <a:solidFill>
                  <a:schemeClr val="tx1">
                    <a:lumMod val="85000"/>
                    <a:lumOff val="15000"/>
                  </a:schemeClr>
                </a:solidFill>
                <a:ea typeface="+mj-ea"/>
                <a:cs typeface="+mj-cs"/>
              </a:rPr>
              <a:t>, propone </a:t>
            </a:r>
            <a:r>
              <a:rPr lang="en-US" sz="1500" b="0" kern="1200" cap="all" dirty="0" err="1">
                <a:solidFill>
                  <a:schemeClr val="tx1">
                    <a:lumMod val="85000"/>
                    <a:lumOff val="15000"/>
                  </a:schemeClr>
                </a:solidFill>
                <a:ea typeface="+mj-ea"/>
                <a:cs typeface="+mj-cs"/>
              </a:rPr>
              <a:t>che</a:t>
            </a:r>
            <a:r>
              <a:rPr lang="en-US" sz="1500" b="0" kern="1200" cap="all" dirty="0">
                <a:solidFill>
                  <a:schemeClr val="tx1">
                    <a:lumMod val="85000"/>
                    <a:lumOff val="15000"/>
                  </a:schemeClr>
                </a:solidFill>
                <a:ea typeface="+mj-ea"/>
                <a:cs typeface="+mj-cs"/>
              </a:rPr>
              <a:t> le </a:t>
            </a:r>
            <a:r>
              <a:rPr lang="en-US" sz="1500" b="0" kern="1200" cap="all" dirty="0" err="1">
                <a:solidFill>
                  <a:schemeClr val="tx1">
                    <a:lumMod val="85000"/>
                    <a:lumOff val="15000"/>
                  </a:schemeClr>
                </a:solidFill>
                <a:ea typeface="+mj-ea"/>
                <a:cs typeface="+mj-cs"/>
              </a:rPr>
              <a:t>fasce</a:t>
            </a:r>
            <a:r>
              <a:rPr lang="en-US" sz="1500" b="0" kern="1200" cap="all" dirty="0">
                <a:solidFill>
                  <a:schemeClr val="tx1">
                    <a:lumMod val="85000"/>
                    <a:lumOff val="15000"/>
                  </a:schemeClr>
                </a:solidFill>
                <a:ea typeface="+mj-ea"/>
                <a:cs typeface="+mj-cs"/>
              </a:rPr>
              <a:t> di </a:t>
            </a:r>
            <a:r>
              <a:rPr lang="en-US" sz="1500" b="0" kern="1200" cap="all" dirty="0" err="1">
                <a:solidFill>
                  <a:schemeClr val="tx1">
                    <a:lumMod val="85000"/>
                    <a:lumOff val="15000"/>
                  </a:schemeClr>
                </a:solidFill>
                <a:ea typeface="+mj-ea"/>
                <a:cs typeface="+mj-cs"/>
              </a:rPr>
              <a:t>livello</a:t>
            </a:r>
            <a:r>
              <a:rPr lang="en-US" sz="1500" b="0" kern="1200" cap="all" dirty="0">
                <a:solidFill>
                  <a:schemeClr val="tx1">
                    <a:lumMod val="85000"/>
                    <a:lumOff val="15000"/>
                  </a:schemeClr>
                </a:solidFill>
                <a:ea typeface="+mj-ea"/>
                <a:cs typeface="+mj-cs"/>
              </a:rPr>
              <a:t> indicate </a:t>
            </a:r>
            <a:r>
              <a:rPr lang="en-US" sz="1500" b="0" kern="1200" cap="all" dirty="0" err="1">
                <a:solidFill>
                  <a:schemeClr val="tx1">
                    <a:lumMod val="85000"/>
                    <a:lumOff val="15000"/>
                  </a:schemeClr>
                </a:solidFill>
                <a:ea typeface="+mj-ea"/>
                <a:cs typeface="+mj-cs"/>
              </a:rPr>
              <a:t>nell’attestato</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rilasciato</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dalla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scuola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corrispondano</a:t>
            </a:r>
            <a:r>
              <a:rPr lang="en-US" sz="1500" b="0" kern="1200" cap="all" dirty="0">
                <a:solidFill>
                  <a:schemeClr val="tx1">
                    <a:lumMod val="85000"/>
                    <a:lumOff val="15000"/>
                  </a:schemeClr>
                </a:solidFill>
                <a:ea typeface="+mj-ea"/>
                <a:cs typeface="+mj-cs"/>
              </a:rPr>
              <a:t> ai </a:t>
            </a:r>
            <a:r>
              <a:rPr lang="en-US" sz="1500" b="0" kern="1200" cap="all" dirty="0" err="1">
                <a:solidFill>
                  <a:schemeClr val="tx1">
                    <a:lumMod val="85000"/>
                    <a:lumOff val="15000"/>
                  </a:schemeClr>
                </a:solidFill>
                <a:ea typeface="+mj-ea"/>
                <a:cs typeface="+mj-cs"/>
              </a:rPr>
              <a:t>seguenti</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valori</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numerici</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ottenuti</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nella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valutazione</a:t>
            </a:r>
            <a:r>
              <a:rPr lang="en-US" sz="1500" b="0" kern="1200" cap="all" dirty="0">
                <a:solidFill>
                  <a:schemeClr val="tx1">
                    <a:lumMod val="85000"/>
                    <a:lumOff val="15000"/>
                  </a:schemeClr>
                </a:solidFill>
                <a:ea typeface="+mj-ea"/>
                <a:cs typeface="+mj-cs"/>
              </a:rPr>
              <a:t> finale (</a:t>
            </a:r>
            <a:r>
              <a:rPr lang="en-US" sz="1500" b="0" kern="1200" cap="all" dirty="0" err="1">
                <a:solidFill>
                  <a:schemeClr val="tx1">
                    <a:lumMod val="85000"/>
                    <a:lumOff val="15000"/>
                  </a:schemeClr>
                </a:solidFill>
                <a:ea typeface="+mj-ea"/>
                <a:cs typeface="+mj-cs"/>
              </a:rPr>
              <a:t>scheda</a:t>
            </a:r>
            <a:r>
              <a:rPr lang="en-US" sz="1500" b="0" kern="1200" cap="all" dirty="0">
                <a:solidFill>
                  <a:schemeClr val="tx1">
                    <a:lumMod val="85000"/>
                    <a:lumOff val="15000"/>
                  </a:schemeClr>
                </a:solidFill>
                <a:ea typeface="+mj-ea"/>
                <a:cs typeface="+mj-cs"/>
              </a:rPr>
              <a:t> di </a:t>
            </a:r>
            <a:r>
              <a:rPr lang="en-US" sz="1500" b="0" kern="1200" cap="all" dirty="0" err="1">
                <a:solidFill>
                  <a:schemeClr val="tx1">
                    <a:lumMod val="85000"/>
                    <a:lumOff val="15000"/>
                  </a:schemeClr>
                </a:solidFill>
                <a:ea typeface="+mj-ea"/>
                <a:cs typeface="+mj-cs"/>
              </a:rPr>
              <a:t>valutazione</a:t>
            </a:r>
            <a:r>
              <a:rPr lang="en-US" sz="1500" b="0" kern="1200" cap="all" dirty="0">
                <a:solidFill>
                  <a:schemeClr val="tx1">
                    <a:lumMod val="85000"/>
                    <a:lumOff val="15000"/>
                  </a:schemeClr>
                </a:solidFill>
                <a:ea typeface="+mj-ea"/>
                <a:cs typeface="+mj-cs"/>
              </a:rPr>
              <a:t> finale di </a:t>
            </a:r>
            <a:r>
              <a:rPr lang="en-US" sz="1500" b="0" kern="1200" cap="all" dirty="0" err="1">
                <a:solidFill>
                  <a:schemeClr val="tx1">
                    <a:lumMod val="85000"/>
                    <a:lumOff val="15000"/>
                  </a:schemeClr>
                </a:solidFill>
                <a:ea typeface="+mj-ea"/>
                <a:cs typeface="+mj-cs"/>
              </a:rPr>
              <a:t>classe</a:t>
            </a:r>
            <a:r>
              <a:rPr lang="en-US" sz="1500" b="0" kern="1200" cap="all" dirty="0">
                <a:solidFill>
                  <a:schemeClr val="tx1">
                    <a:lumMod val="85000"/>
                    <a:lumOff val="15000"/>
                  </a:schemeClr>
                </a:solidFill>
                <a:ea typeface="+mj-ea"/>
                <a:cs typeface="+mj-cs"/>
              </a:rPr>
              <a:t> 2°) o </a:t>
            </a:r>
            <a:r>
              <a:rPr lang="en-US" sz="1500" b="0" kern="1200" cap="all" dirty="0" err="1">
                <a:solidFill>
                  <a:schemeClr val="tx1">
                    <a:lumMod val="85000"/>
                    <a:lumOff val="15000"/>
                  </a:schemeClr>
                </a:solidFill>
                <a:ea typeface="+mj-ea"/>
                <a:cs typeface="+mj-cs"/>
              </a:rPr>
              <a:t>valori</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espressi</a:t>
            </a:r>
            <a:r>
              <a:rPr lang="en-US" sz="1500" b="0" kern="1200" cap="all" dirty="0">
                <a:solidFill>
                  <a:schemeClr val="tx1">
                    <a:lumMod val="85000"/>
                    <a:lumOff val="15000"/>
                  </a:schemeClr>
                </a:solidFill>
                <a:ea typeface="+mj-ea"/>
                <a:cs typeface="+mj-cs"/>
              </a:rPr>
              <a:t> in </a:t>
            </a:r>
            <a:r>
              <a:rPr lang="en-US" sz="1500" b="0" kern="1200" cap="all" dirty="0" err="1">
                <a:solidFill>
                  <a:schemeClr val="tx1">
                    <a:lumMod val="85000"/>
                    <a:lumOff val="15000"/>
                  </a:schemeClr>
                </a:solidFill>
                <a:ea typeface="+mj-ea"/>
                <a:cs typeface="+mj-cs"/>
              </a:rPr>
              <a:t>percentuale</a:t>
            </a:r>
            <a:r>
              <a:rPr lang="en-US" sz="1500" b="0" kern="1200" cap="all" dirty="0">
                <a:solidFill>
                  <a:schemeClr val="tx1">
                    <a:lumMod val="85000"/>
                    <a:lumOff val="15000"/>
                  </a:schemeClr>
                </a:solidFill>
                <a:ea typeface="+mj-ea"/>
                <a:cs typeface="+mj-cs"/>
              </a:rPr>
              <a:t> in </a:t>
            </a:r>
            <a:r>
              <a:rPr lang="en-US" sz="1500" b="0" kern="1200" cap="all" dirty="0" err="1">
                <a:solidFill>
                  <a:schemeClr val="tx1">
                    <a:lumMod val="85000"/>
                    <a:lumOff val="15000"/>
                  </a:schemeClr>
                </a:solidFill>
                <a:ea typeface="+mj-ea"/>
                <a:cs typeface="+mj-cs"/>
              </a:rPr>
              <a:t>prova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esperta</a:t>
            </a:r>
            <a:r>
              <a:rPr lang="en-US" sz="1500" b="0" kern="1200" cap="all" dirty="0">
                <a:solidFill>
                  <a:schemeClr val="tx1">
                    <a:lumMod val="85000"/>
                    <a:lumOff val="15000"/>
                  </a:schemeClr>
                </a:solidFill>
                <a:ea typeface="+mj-ea"/>
                <a:cs typeface="+mj-cs"/>
              </a:rPr>
              <a:t>.</a:t>
            </a:r>
            <a:br>
              <a:rPr lang="en-US" sz="1500" b="0" kern="1200" cap="all" dirty="0">
                <a:solidFill>
                  <a:schemeClr val="tx1">
                    <a:lumMod val="85000"/>
                    <a:lumOff val="15000"/>
                  </a:schemeClr>
                </a:solidFill>
                <a:ea typeface="+mj-ea"/>
                <a:cs typeface="+mj-cs"/>
              </a:rPr>
            </a:br>
            <a:r>
              <a:rPr lang="en-US" sz="1500" b="0" kern="1200" cap="all" dirty="0">
                <a:solidFill>
                  <a:schemeClr val="tx1">
                    <a:lumMod val="85000"/>
                    <a:lumOff val="15000"/>
                  </a:schemeClr>
                </a:solidFill>
                <a:ea typeface="+mj-ea"/>
                <a:cs typeface="+mj-cs"/>
              </a:rPr>
              <a:t> </a:t>
            </a:r>
            <a:br>
              <a:rPr lang="en-US" sz="1500" b="0" kern="1200" cap="all" dirty="0">
                <a:solidFill>
                  <a:schemeClr val="tx1">
                    <a:lumMod val="85000"/>
                    <a:lumOff val="15000"/>
                  </a:schemeClr>
                </a:solidFill>
                <a:ea typeface="+mj-ea"/>
                <a:cs typeface="+mj-cs"/>
              </a:rPr>
            </a:br>
            <a:r>
              <a:rPr lang="en-US" sz="1500" b="0" kern="1200" cap="all" dirty="0">
                <a:solidFill>
                  <a:schemeClr val="tx1">
                    <a:lumMod val="85000"/>
                    <a:lumOff val="15000"/>
                  </a:schemeClr>
                </a:solidFill>
                <a:ea typeface="+mj-ea"/>
                <a:cs typeface="+mj-cs"/>
              </a:rPr>
              <a:t> </a:t>
            </a:r>
            <a:br>
              <a:rPr lang="en-US" sz="1500" b="0" kern="1200" cap="all" dirty="0">
                <a:solidFill>
                  <a:schemeClr val="tx1">
                    <a:lumMod val="85000"/>
                    <a:lumOff val="15000"/>
                  </a:schemeClr>
                </a:solidFill>
                <a:ea typeface="+mj-ea"/>
                <a:cs typeface="+mj-cs"/>
              </a:rPr>
            </a:br>
            <a:r>
              <a:rPr lang="en-US" sz="1500" b="0" kern="1200" cap="all" dirty="0" err="1">
                <a:solidFill>
                  <a:schemeClr val="tx1">
                    <a:lumMod val="85000"/>
                    <a:lumOff val="15000"/>
                  </a:schemeClr>
                </a:solidFill>
                <a:ea typeface="+mj-ea"/>
                <a:cs typeface="+mj-cs"/>
              </a:rPr>
              <a:t>Livello</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avanzato</a:t>
            </a:r>
            <a:r>
              <a:rPr lang="en-US" sz="1500" b="0" kern="1200" cap="all" dirty="0">
                <a:solidFill>
                  <a:schemeClr val="tx1">
                    <a:lumMod val="85000"/>
                    <a:lumOff val="15000"/>
                  </a:schemeClr>
                </a:solidFill>
                <a:ea typeface="+mj-ea"/>
                <a:cs typeface="+mj-cs"/>
              </a:rPr>
              <a:t>   		 	  = 	</a:t>
            </a:r>
            <a:r>
              <a:rPr lang="en-US" sz="1500" b="0" kern="1200" cap="all" dirty="0" err="1">
                <a:solidFill>
                  <a:schemeClr val="tx1">
                    <a:lumMod val="85000"/>
                    <a:lumOff val="15000"/>
                  </a:schemeClr>
                </a:solidFill>
                <a:ea typeface="+mj-ea"/>
                <a:cs typeface="+mj-cs"/>
              </a:rPr>
              <a:t>voti</a:t>
            </a:r>
            <a:r>
              <a:rPr lang="en-US" sz="1500" b="0" kern="1200" cap="all" dirty="0">
                <a:solidFill>
                  <a:schemeClr val="tx1">
                    <a:lumMod val="85000"/>
                    <a:lumOff val="15000"/>
                  </a:schemeClr>
                </a:solidFill>
                <a:ea typeface="+mj-ea"/>
                <a:cs typeface="+mj-cs"/>
              </a:rPr>
              <a:t>  9 – 10  			</a:t>
            </a:r>
            <a:r>
              <a:rPr lang="en-US" sz="1500" b="0" kern="1200" cap="all" dirty="0" err="1">
                <a:solidFill>
                  <a:schemeClr val="tx1">
                    <a:lumMod val="85000"/>
                    <a:lumOff val="15000"/>
                  </a:schemeClr>
                </a:solidFill>
                <a:ea typeface="+mj-ea"/>
                <a:cs typeface="+mj-cs"/>
              </a:rPr>
              <a:t>oppure</a:t>
            </a:r>
            <a:r>
              <a:rPr lang="en-US" sz="1500" b="0" kern="1200" cap="all" dirty="0">
                <a:solidFill>
                  <a:schemeClr val="tx1">
                    <a:lumMod val="85000"/>
                    <a:lumOff val="15000"/>
                  </a:schemeClr>
                </a:solidFill>
                <a:ea typeface="+mj-ea"/>
                <a:cs typeface="+mj-cs"/>
              </a:rPr>
              <a:t> 90% e &gt; in </a:t>
            </a:r>
            <a:r>
              <a:rPr lang="en-US" sz="1500" b="0" kern="1200" cap="all" dirty="0" err="1">
                <a:solidFill>
                  <a:schemeClr val="tx1">
                    <a:lumMod val="85000"/>
                    <a:lumOff val="15000"/>
                  </a:schemeClr>
                </a:solidFill>
                <a:ea typeface="+mj-ea"/>
                <a:cs typeface="+mj-cs"/>
              </a:rPr>
              <a:t>caso</a:t>
            </a:r>
            <a:r>
              <a:rPr lang="en-US" sz="1500" b="0" kern="1200" cap="all" dirty="0">
                <a:solidFill>
                  <a:schemeClr val="tx1">
                    <a:lumMod val="85000"/>
                    <a:lumOff val="15000"/>
                  </a:schemeClr>
                </a:solidFill>
                <a:ea typeface="+mj-ea"/>
                <a:cs typeface="+mj-cs"/>
              </a:rPr>
              <a:t> di </a:t>
            </a:r>
            <a:r>
              <a:rPr lang="en-US" sz="1500" b="0" kern="1200" cap="all" dirty="0" err="1">
                <a:solidFill>
                  <a:schemeClr val="tx1">
                    <a:lumMod val="85000"/>
                    <a:lumOff val="15000"/>
                  </a:schemeClr>
                </a:solidFill>
                <a:ea typeface="+mj-ea"/>
                <a:cs typeface="+mj-cs"/>
              </a:rPr>
              <a:t>prova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esperta</a:t>
            </a:r>
            <a:r>
              <a:rPr lang="en-US" sz="1500" b="0" kern="1200" cap="all" dirty="0">
                <a:solidFill>
                  <a:schemeClr val="tx1">
                    <a:lumMod val="85000"/>
                    <a:lumOff val="15000"/>
                  </a:schemeClr>
                </a:solidFill>
                <a:ea typeface="+mj-ea"/>
                <a:cs typeface="+mj-cs"/>
              </a:rPr>
              <a:t>  </a:t>
            </a:r>
            <a:br>
              <a:rPr lang="en-US" sz="1500" b="0" kern="1200" cap="all" dirty="0">
                <a:solidFill>
                  <a:schemeClr val="tx1">
                    <a:lumMod val="85000"/>
                    <a:lumOff val="15000"/>
                  </a:schemeClr>
                </a:solidFill>
                <a:ea typeface="+mj-ea"/>
                <a:cs typeface="+mj-cs"/>
              </a:rPr>
            </a:br>
            <a:r>
              <a:rPr lang="en-US" sz="1500" b="0" kern="1200" cap="all" dirty="0">
                <a:solidFill>
                  <a:schemeClr val="tx1">
                    <a:lumMod val="85000"/>
                    <a:lumOff val="15000"/>
                  </a:schemeClr>
                </a:solidFill>
                <a:ea typeface="+mj-ea"/>
                <a:cs typeface="+mj-cs"/>
              </a:rPr>
              <a:t>		 </a:t>
            </a:r>
            <a:br>
              <a:rPr lang="en-US" sz="1500" b="0" kern="1200" cap="all" dirty="0">
                <a:solidFill>
                  <a:schemeClr val="tx1">
                    <a:lumMod val="85000"/>
                    <a:lumOff val="15000"/>
                  </a:schemeClr>
                </a:solidFill>
                <a:ea typeface="+mj-ea"/>
                <a:cs typeface="+mj-cs"/>
              </a:rPr>
            </a:br>
            <a:r>
              <a:rPr lang="en-US" sz="1500" b="0" kern="1200" cap="all" dirty="0" err="1">
                <a:solidFill>
                  <a:schemeClr val="tx1">
                    <a:lumMod val="85000"/>
                    <a:lumOff val="15000"/>
                  </a:schemeClr>
                </a:solidFill>
                <a:ea typeface="+mj-ea"/>
                <a:cs typeface="+mj-cs"/>
              </a:rPr>
              <a:t>livello</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intermedio</a:t>
            </a:r>
            <a:r>
              <a:rPr lang="en-US" sz="1500" b="0" kern="1200" cap="all" dirty="0">
                <a:solidFill>
                  <a:schemeClr val="tx1">
                    <a:lumMod val="85000"/>
                    <a:lumOff val="15000"/>
                  </a:schemeClr>
                </a:solidFill>
                <a:ea typeface="+mj-ea"/>
                <a:cs typeface="+mj-cs"/>
              </a:rPr>
              <a:t>  			 = 	</a:t>
            </a:r>
            <a:r>
              <a:rPr lang="en-US" sz="1500" b="0" kern="1200" cap="all" dirty="0" err="1">
                <a:solidFill>
                  <a:schemeClr val="tx1">
                    <a:lumMod val="85000"/>
                    <a:lumOff val="15000"/>
                  </a:schemeClr>
                </a:solidFill>
                <a:ea typeface="+mj-ea"/>
                <a:cs typeface="+mj-cs"/>
              </a:rPr>
              <a:t>voti</a:t>
            </a:r>
            <a:r>
              <a:rPr lang="en-US" sz="1500" b="0" kern="1200" cap="all" dirty="0">
                <a:solidFill>
                  <a:schemeClr val="tx1">
                    <a:lumMod val="85000"/>
                    <a:lumOff val="15000"/>
                  </a:schemeClr>
                </a:solidFill>
                <a:ea typeface="+mj-ea"/>
                <a:cs typeface="+mj-cs"/>
              </a:rPr>
              <a:t>  7 – 8 				</a:t>
            </a:r>
            <a:r>
              <a:rPr lang="en-US" sz="1500" b="0" kern="1200" cap="all" dirty="0" err="1">
                <a:solidFill>
                  <a:schemeClr val="tx1">
                    <a:lumMod val="85000"/>
                    <a:lumOff val="15000"/>
                  </a:schemeClr>
                </a:solidFill>
                <a:ea typeface="+mj-ea"/>
                <a:cs typeface="+mj-cs"/>
              </a:rPr>
              <a:t>oppure</a:t>
            </a:r>
            <a:r>
              <a:rPr lang="en-US" sz="1500" b="0" kern="1200" cap="all" dirty="0">
                <a:solidFill>
                  <a:schemeClr val="tx1">
                    <a:lumMod val="85000"/>
                    <a:lumOff val="15000"/>
                  </a:schemeClr>
                </a:solidFill>
                <a:ea typeface="+mj-ea"/>
                <a:cs typeface="+mj-cs"/>
              </a:rPr>
              <a:t> 75% - 89% in </a:t>
            </a:r>
            <a:r>
              <a:rPr lang="en-US" sz="1500" b="0" kern="1200" cap="all" dirty="0" err="1">
                <a:solidFill>
                  <a:schemeClr val="tx1">
                    <a:lumMod val="85000"/>
                    <a:lumOff val="15000"/>
                  </a:schemeClr>
                </a:solidFill>
                <a:ea typeface="+mj-ea"/>
                <a:cs typeface="+mj-cs"/>
              </a:rPr>
              <a:t>caso</a:t>
            </a:r>
            <a:r>
              <a:rPr lang="en-US" sz="1500" b="0" kern="1200" cap="all" dirty="0">
                <a:solidFill>
                  <a:schemeClr val="tx1">
                    <a:lumMod val="85000"/>
                    <a:lumOff val="15000"/>
                  </a:schemeClr>
                </a:solidFill>
                <a:ea typeface="+mj-ea"/>
                <a:cs typeface="+mj-cs"/>
              </a:rPr>
              <a:t> di </a:t>
            </a:r>
            <a:r>
              <a:rPr lang="en-US" sz="1500" b="0" kern="1200" cap="all" dirty="0" err="1">
                <a:solidFill>
                  <a:schemeClr val="tx1">
                    <a:lumMod val="85000"/>
                    <a:lumOff val="15000"/>
                  </a:schemeClr>
                </a:solidFill>
                <a:ea typeface="+mj-ea"/>
                <a:cs typeface="+mj-cs"/>
              </a:rPr>
              <a:t>prova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esperta</a:t>
            </a:r>
            <a:br>
              <a:rPr lang="en-US" sz="1500" b="0" kern="1200" cap="all" dirty="0">
                <a:solidFill>
                  <a:schemeClr val="tx1">
                    <a:lumMod val="85000"/>
                    <a:lumOff val="15000"/>
                  </a:schemeClr>
                </a:solidFill>
                <a:ea typeface="+mj-ea"/>
                <a:cs typeface="+mj-cs"/>
              </a:rPr>
            </a:br>
            <a:r>
              <a:rPr lang="en-US" sz="1500" b="0" kern="1200" cap="all" dirty="0">
                <a:solidFill>
                  <a:schemeClr val="tx1">
                    <a:lumMod val="85000"/>
                    <a:lumOff val="15000"/>
                  </a:schemeClr>
                </a:solidFill>
                <a:ea typeface="+mj-ea"/>
                <a:cs typeface="+mj-cs"/>
              </a:rPr>
              <a:t> </a:t>
            </a:r>
            <a:br>
              <a:rPr lang="en-US" sz="1500" b="0" kern="1200" cap="all" dirty="0">
                <a:solidFill>
                  <a:schemeClr val="tx1">
                    <a:lumMod val="85000"/>
                    <a:lumOff val="15000"/>
                  </a:schemeClr>
                </a:solidFill>
                <a:ea typeface="+mj-ea"/>
                <a:cs typeface="+mj-cs"/>
              </a:rPr>
            </a:br>
            <a:r>
              <a:rPr lang="en-US" sz="1500" b="0" kern="1200" cap="all" dirty="0" err="1">
                <a:solidFill>
                  <a:schemeClr val="tx1">
                    <a:lumMod val="85000"/>
                    <a:lumOff val="15000"/>
                  </a:schemeClr>
                </a:solidFill>
                <a:ea typeface="+mj-ea"/>
                <a:cs typeface="+mj-cs"/>
              </a:rPr>
              <a:t>livello</a:t>
            </a:r>
            <a:r>
              <a:rPr lang="en-US" sz="1500" b="0" kern="1200" cap="all" dirty="0">
                <a:solidFill>
                  <a:schemeClr val="tx1">
                    <a:lumMod val="85000"/>
                    <a:lumOff val="15000"/>
                  </a:schemeClr>
                </a:solidFill>
                <a:ea typeface="+mj-ea"/>
                <a:cs typeface="+mj-cs"/>
              </a:rPr>
              <a:t> base.           			 =  	</a:t>
            </a:r>
            <a:r>
              <a:rPr lang="en-US" sz="1500" b="0" kern="1200" cap="all" dirty="0" err="1">
                <a:solidFill>
                  <a:schemeClr val="tx1">
                    <a:lumMod val="85000"/>
                    <a:lumOff val="15000"/>
                  </a:schemeClr>
                </a:solidFill>
                <a:ea typeface="+mj-ea"/>
                <a:cs typeface="+mj-cs"/>
              </a:rPr>
              <a:t>voto</a:t>
            </a:r>
            <a:r>
              <a:rPr lang="en-US" sz="1500" b="0" kern="1200" cap="all" dirty="0">
                <a:solidFill>
                  <a:schemeClr val="tx1">
                    <a:lumMod val="85000"/>
                    <a:lumOff val="15000"/>
                  </a:schemeClr>
                </a:solidFill>
                <a:ea typeface="+mj-ea"/>
                <a:cs typeface="+mj-cs"/>
              </a:rPr>
              <a:t> 6				</a:t>
            </a:r>
            <a:r>
              <a:rPr lang="en-US" sz="1500" b="0" kern="1200" cap="all" dirty="0" err="1">
                <a:solidFill>
                  <a:schemeClr val="tx1">
                    <a:lumMod val="85000"/>
                    <a:lumOff val="15000"/>
                  </a:schemeClr>
                </a:solidFill>
                <a:ea typeface="+mj-ea"/>
                <a:cs typeface="+mj-cs"/>
              </a:rPr>
              <a:t>oppure</a:t>
            </a:r>
            <a:r>
              <a:rPr lang="en-US" sz="1500" b="0" kern="1200" cap="all" dirty="0">
                <a:solidFill>
                  <a:schemeClr val="tx1">
                    <a:lumMod val="85000"/>
                    <a:lumOff val="15000"/>
                  </a:schemeClr>
                </a:solidFill>
                <a:ea typeface="+mj-ea"/>
                <a:cs typeface="+mj-cs"/>
              </a:rPr>
              <a:t> 60% - 74% in </a:t>
            </a:r>
            <a:r>
              <a:rPr lang="en-US" sz="1500" b="0" kern="1200" cap="all" dirty="0" err="1">
                <a:solidFill>
                  <a:schemeClr val="tx1">
                    <a:lumMod val="85000"/>
                    <a:lumOff val="15000"/>
                  </a:schemeClr>
                </a:solidFill>
                <a:ea typeface="+mj-ea"/>
                <a:cs typeface="+mj-cs"/>
              </a:rPr>
              <a:t>caso</a:t>
            </a:r>
            <a:r>
              <a:rPr lang="en-US" sz="1500" b="0" kern="1200" cap="all" dirty="0">
                <a:solidFill>
                  <a:schemeClr val="tx1">
                    <a:lumMod val="85000"/>
                    <a:lumOff val="15000"/>
                  </a:schemeClr>
                </a:solidFill>
                <a:ea typeface="+mj-ea"/>
                <a:cs typeface="+mj-cs"/>
              </a:rPr>
              <a:t> di </a:t>
            </a:r>
            <a:r>
              <a:rPr lang="en-US" sz="1500" b="0" kern="1200" cap="all" dirty="0" err="1">
                <a:solidFill>
                  <a:schemeClr val="tx1">
                    <a:lumMod val="85000"/>
                    <a:lumOff val="15000"/>
                  </a:schemeClr>
                </a:solidFill>
                <a:ea typeface="+mj-ea"/>
                <a:cs typeface="+mj-cs"/>
              </a:rPr>
              <a:t>prova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esperta</a:t>
            </a:r>
            <a:br>
              <a:rPr lang="en-US" sz="1500" b="0" kern="1200" cap="all" dirty="0">
                <a:solidFill>
                  <a:schemeClr val="tx1">
                    <a:lumMod val="85000"/>
                    <a:lumOff val="15000"/>
                  </a:schemeClr>
                </a:solidFill>
                <a:ea typeface="+mj-ea"/>
                <a:cs typeface="+mj-cs"/>
              </a:rPr>
            </a:br>
            <a:r>
              <a:rPr lang="en-US" sz="1500" b="0" kern="1200" cap="all" dirty="0">
                <a:solidFill>
                  <a:schemeClr val="tx1">
                    <a:lumMod val="85000"/>
                    <a:lumOff val="15000"/>
                  </a:schemeClr>
                </a:solidFill>
                <a:ea typeface="+mj-ea"/>
                <a:cs typeface="+mj-cs"/>
              </a:rPr>
              <a:t> </a:t>
            </a:r>
            <a:br>
              <a:rPr lang="en-US" sz="1500" b="0" kern="1200" cap="all" dirty="0">
                <a:solidFill>
                  <a:schemeClr val="tx1">
                    <a:lumMod val="85000"/>
                    <a:lumOff val="15000"/>
                  </a:schemeClr>
                </a:solidFill>
                <a:ea typeface="+mj-ea"/>
                <a:cs typeface="+mj-cs"/>
              </a:rPr>
            </a:br>
            <a:r>
              <a:rPr lang="en-US" sz="1500" b="0" kern="1200" cap="all" dirty="0" err="1">
                <a:solidFill>
                  <a:schemeClr val="tx1">
                    <a:lumMod val="85000"/>
                    <a:lumOff val="15000"/>
                  </a:schemeClr>
                </a:solidFill>
                <a:ea typeface="+mj-ea"/>
                <a:cs typeface="+mj-cs"/>
              </a:rPr>
              <a:t>livello</a:t>
            </a:r>
            <a:r>
              <a:rPr lang="en-US" sz="1500" b="0" kern="1200" cap="all" dirty="0">
                <a:solidFill>
                  <a:schemeClr val="tx1">
                    <a:lumMod val="85000"/>
                    <a:lumOff val="15000"/>
                  </a:schemeClr>
                </a:solidFill>
                <a:ea typeface="+mj-ea"/>
                <a:cs typeface="+mj-cs"/>
              </a:rPr>
              <a:t> base non </a:t>
            </a:r>
            <a:r>
              <a:rPr lang="en-US" sz="1500" b="0" kern="1200" cap="all" dirty="0" err="1">
                <a:solidFill>
                  <a:schemeClr val="tx1">
                    <a:lumMod val="85000"/>
                    <a:lumOff val="15000"/>
                  </a:schemeClr>
                </a:solidFill>
                <a:ea typeface="+mj-ea"/>
                <a:cs typeface="+mj-cs"/>
              </a:rPr>
              <a:t>raggiunto</a:t>
            </a:r>
            <a:r>
              <a:rPr lang="en-US" sz="1500" b="0" kern="1200" cap="all" dirty="0">
                <a:solidFill>
                  <a:schemeClr val="tx1">
                    <a:lumMod val="85000"/>
                    <a:lumOff val="15000"/>
                  </a:schemeClr>
                </a:solidFill>
                <a:ea typeface="+mj-ea"/>
                <a:cs typeface="+mj-cs"/>
              </a:rPr>
              <a:t> 	 = 	</a:t>
            </a:r>
            <a:r>
              <a:rPr lang="en-US" sz="1500" b="0" kern="1200" cap="all" dirty="0" err="1">
                <a:solidFill>
                  <a:schemeClr val="tx1">
                    <a:lumMod val="85000"/>
                    <a:lumOff val="15000"/>
                  </a:schemeClr>
                </a:solidFill>
                <a:ea typeface="+mj-ea"/>
                <a:cs typeface="+mj-cs"/>
              </a:rPr>
              <a:t>voto</a:t>
            </a:r>
            <a:r>
              <a:rPr lang="en-US" sz="1500" b="0" kern="1200" cap="all" dirty="0">
                <a:solidFill>
                  <a:schemeClr val="tx1">
                    <a:lumMod val="85000"/>
                    <a:lumOff val="15000"/>
                  </a:schemeClr>
                </a:solidFill>
                <a:ea typeface="+mj-ea"/>
                <a:cs typeface="+mj-cs"/>
              </a:rPr>
              <a:t> 5 o </a:t>
            </a:r>
            <a:r>
              <a:rPr lang="en-US" sz="1500" b="0" kern="1200" cap="all" dirty="0" err="1">
                <a:solidFill>
                  <a:schemeClr val="tx1">
                    <a:lumMod val="85000"/>
                    <a:lumOff val="15000"/>
                  </a:schemeClr>
                </a:solidFill>
                <a:ea typeface="+mj-ea"/>
                <a:cs typeface="+mj-cs"/>
              </a:rPr>
              <a:t>inferiore</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oppure</a:t>
            </a:r>
            <a:r>
              <a:rPr lang="en-US" sz="1500" b="0" kern="1200" cap="all" dirty="0">
                <a:solidFill>
                  <a:schemeClr val="tx1">
                    <a:lumMod val="85000"/>
                    <a:lumOff val="15000"/>
                  </a:schemeClr>
                </a:solidFill>
                <a:ea typeface="+mj-ea"/>
                <a:cs typeface="+mj-cs"/>
              </a:rPr>
              <a:t>  &lt; 60% in </a:t>
            </a:r>
            <a:r>
              <a:rPr lang="en-US" sz="1500" b="0" kern="1200" cap="all" dirty="0" err="1">
                <a:solidFill>
                  <a:schemeClr val="tx1">
                    <a:lumMod val="85000"/>
                    <a:lumOff val="15000"/>
                  </a:schemeClr>
                </a:solidFill>
                <a:ea typeface="+mj-ea"/>
                <a:cs typeface="+mj-cs"/>
              </a:rPr>
              <a:t>caso</a:t>
            </a:r>
            <a:r>
              <a:rPr lang="en-US" sz="1500" b="0" kern="1200" cap="all" dirty="0">
                <a:solidFill>
                  <a:schemeClr val="tx1">
                    <a:lumMod val="85000"/>
                    <a:lumOff val="15000"/>
                  </a:schemeClr>
                </a:solidFill>
                <a:ea typeface="+mj-ea"/>
                <a:cs typeface="+mj-cs"/>
              </a:rPr>
              <a:t> di </a:t>
            </a:r>
            <a:r>
              <a:rPr lang="en-US" sz="1500" b="0" kern="1200" cap="all" dirty="0" err="1">
                <a:solidFill>
                  <a:schemeClr val="tx1">
                    <a:lumMod val="85000"/>
                    <a:lumOff val="15000"/>
                  </a:schemeClr>
                </a:solidFill>
                <a:ea typeface="+mj-ea"/>
                <a:cs typeface="+mj-cs"/>
              </a:rPr>
              <a:t>prova</a:t>
            </a:r>
            <a:r>
              <a:rPr lang="en-US" sz="1500" b="0" kern="1200" cap="all" dirty="0">
                <a:solidFill>
                  <a:schemeClr val="tx1">
                    <a:lumMod val="85000"/>
                    <a:lumOff val="15000"/>
                  </a:schemeClr>
                </a:solidFill>
                <a:ea typeface="+mj-ea"/>
                <a:cs typeface="+mj-cs"/>
              </a:rPr>
              <a:t> </a:t>
            </a:r>
            <a:r>
              <a:rPr lang="en-US" sz="1500" b="0" kern="1200" cap="all" dirty="0" err="1">
                <a:solidFill>
                  <a:schemeClr val="tx1">
                    <a:lumMod val="85000"/>
                    <a:lumOff val="15000"/>
                  </a:schemeClr>
                </a:solidFill>
                <a:ea typeface="+mj-ea"/>
                <a:cs typeface="+mj-cs"/>
              </a:rPr>
              <a:t>esperta</a:t>
            </a:r>
            <a:r>
              <a:rPr lang="en-US" sz="1500" b="0" kern="1200" cap="all" dirty="0">
                <a:solidFill>
                  <a:schemeClr val="tx1">
                    <a:lumMod val="85000"/>
                    <a:lumOff val="15000"/>
                  </a:schemeClr>
                </a:solidFill>
                <a:ea typeface="+mj-ea"/>
                <a:cs typeface="+mj-cs"/>
              </a:rPr>
              <a:t> </a:t>
            </a:r>
            <a:br>
              <a:rPr lang="en-US" sz="1500" b="0" kern="1200" cap="all" dirty="0">
                <a:solidFill>
                  <a:schemeClr val="tx1">
                    <a:lumMod val="85000"/>
                    <a:lumOff val="15000"/>
                  </a:schemeClr>
                </a:solidFill>
                <a:ea typeface="+mj-ea"/>
                <a:cs typeface="+mj-cs"/>
              </a:rPr>
            </a:br>
            <a:br>
              <a:rPr lang="en-US" sz="1500" b="0" kern="1200" cap="all" dirty="0">
                <a:solidFill>
                  <a:schemeClr val="tx1">
                    <a:lumMod val="85000"/>
                    <a:lumOff val="15000"/>
                  </a:schemeClr>
                </a:solidFill>
                <a:ea typeface="+mj-ea"/>
                <a:cs typeface="+mj-cs"/>
              </a:rPr>
            </a:br>
            <a:endParaRPr lang="en-US" sz="1500" b="0" kern="1200" cap="all" dirty="0">
              <a:solidFill>
                <a:schemeClr val="tx1">
                  <a:lumMod val="85000"/>
                  <a:lumOff val="15000"/>
                </a:schemeClr>
              </a:solidFill>
              <a:ea typeface="+mj-ea"/>
              <a:cs typeface="+mj-cs"/>
            </a:endParaRPr>
          </a:p>
        </p:txBody>
      </p:sp>
      <p:sp>
        <p:nvSpPr>
          <p:cNvPr id="29" name="Rectangle 16">
            <a:extLst>
              <a:ext uri="{FF2B5EF4-FFF2-40B4-BE49-F238E27FC236}">
                <a16:creationId xmlns:a16="http://schemas.microsoft.com/office/drawing/2014/main" id="{8BEF4DBE-A60E-4AAE-9D62-1147461C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8">
            <a:extLst>
              <a:ext uri="{FF2B5EF4-FFF2-40B4-BE49-F238E27FC236}">
                <a16:creationId xmlns:a16="http://schemas.microsoft.com/office/drawing/2014/main" id="{33955649-790D-4997-9D50-C1D8E32C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754768"/>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0">
            <a:extLst>
              <a:ext uri="{FF2B5EF4-FFF2-40B4-BE49-F238E27FC236}">
                <a16:creationId xmlns:a16="http://schemas.microsoft.com/office/drawing/2014/main" id="{18839B1D-4A8C-403C-9D1B-B83CF1DB6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9818AF9-99F4-4DD9-A3EB-0A3477509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950032"/>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3989596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B366A1-1C07-724F-9DB4-0896AB51BF81}"/>
              </a:ext>
            </a:extLst>
          </p:cNvPr>
          <p:cNvSpPr>
            <a:spLocks noGrp="1"/>
          </p:cNvSpPr>
          <p:nvPr>
            <p:ph type="title"/>
          </p:nvPr>
        </p:nvSpPr>
        <p:spPr>
          <a:xfrm>
            <a:off x="746228" y="1020211"/>
            <a:ext cx="3054091" cy="4709131"/>
          </a:xfrm>
        </p:spPr>
        <p:txBody>
          <a:bodyPr anchor="ctr">
            <a:normAutofit/>
          </a:bodyPr>
          <a:lstStyle/>
          <a:p>
            <a:r>
              <a:rPr lang="it-IT" sz="2800" dirty="0">
                <a:latin typeface="Univers Condensed" panose="020B0506020202050204" pitchFamily="34" charset="0"/>
              </a:rPr>
              <a:t>OBIETTIVI E CONTENUTI LINGUA TEDESCA</a:t>
            </a:r>
          </a:p>
        </p:txBody>
      </p:sp>
      <p:sp>
        <p:nvSpPr>
          <p:cNvPr id="24" name="Rectangle 23">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Tabella 3">
            <a:extLst>
              <a:ext uri="{FF2B5EF4-FFF2-40B4-BE49-F238E27FC236}">
                <a16:creationId xmlns:a16="http://schemas.microsoft.com/office/drawing/2014/main" id="{C71914F9-E30C-C44A-ADE4-6B5120DFEA66}"/>
              </a:ext>
            </a:extLst>
          </p:cNvPr>
          <p:cNvGraphicFramePr>
            <a:graphicFrameLocks noGrp="1"/>
          </p:cNvGraphicFramePr>
          <p:nvPr>
            <p:ph idx="1"/>
            <p:extLst>
              <p:ext uri="{D42A27DB-BD31-4B8C-83A1-F6EECF244321}">
                <p14:modId xmlns:p14="http://schemas.microsoft.com/office/powerpoint/2010/main" val="1825529903"/>
              </p:ext>
            </p:extLst>
          </p:nvPr>
        </p:nvGraphicFramePr>
        <p:xfrm>
          <a:off x="4598438" y="1448896"/>
          <a:ext cx="7012372" cy="4226906"/>
        </p:xfrm>
        <a:graphic>
          <a:graphicData uri="http://schemas.openxmlformats.org/drawingml/2006/table">
            <a:tbl>
              <a:tblPr firstRow="1" firstCol="1" bandRow="1">
                <a:tableStyleId>{F5AB1C69-6EDB-4FF4-983F-18BD219EF322}</a:tableStyleId>
              </a:tblPr>
              <a:tblGrid>
                <a:gridCol w="2263472">
                  <a:extLst>
                    <a:ext uri="{9D8B030D-6E8A-4147-A177-3AD203B41FA5}">
                      <a16:colId xmlns:a16="http://schemas.microsoft.com/office/drawing/2014/main" val="1148597059"/>
                    </a:ext>
                  </a:extLst>
                </a:gridCol>
                <a:gridCol w="1363924">
                  <a:extLst>
                    <a:ext uri="{9D8B030D-6E8A-4147-A177-3AD203B41FA5}">
                      <a16:colId xmlns:a16="http://schemas.microsoft.com/office/drawing/2014/main" val="2621432728"/>
                    </a:ext>
                  </a:extLst>
                </a:gridCol>
                <a:gridCol w="1342579">
                  <a:extLst>
                    <a:ext uri="{9D8B030D-6E8A-4147-A177-3AD203B41FA5}">
                      <a16:colId xmlns:a16="http://schemas.microsoft.com/office/drawing/2014/main" val="3976088764"/>
                    </a:ext>
                  </a:extLst>
                </a:gridCol>
                <a:gridCol w="2042397">
                  <a:extLst>
                    <a:ext uri="{9D8B030D-6E8A-4147-A177-3AD203B41FA5}">
                      <a16:colId xmlns:a16="http://schemas.microsoft.com/office/drawing/2014/main" val="3660741413"/>
                    </a:ext>
                  </a:extLst>
                </a:gridCol>
              </a:tblGrid>
              <a:tr h="554306">
                <a:tc>
                  <a:txBody>
                    <a:bodyPr/>
                    <a:lstStyle/>
                    <a:p>
                      <a:pPr>
                        <a:lnSpc>
                          <a:spcPct val="107000"/>
                        </a:lnSpc>
                        <a:spcAft>
                          <a:spcPts val="800"/>
                        </a:spcAft>
                      </a:pPr>
                      <a:r>
                        <a:rPr lang="it-IT" sz="1600" dirty="0">
                          <a:effectLst/>
                          <a:latin typeface="+mj-lt"/>
                        </a:rPr>
                        <a:t>Classe</a:t>
                      </a:r>
                      <a:endParaRPr lang="it-IT" sz="1600" dirty="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ore settimanali </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ore annuali</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Livello</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extLst>
                  <a:ext uri="{0D108BD9-81ED-4DB2-BD59-A6C34878D82A}">
                    <a16:rowId xmlns:a16="http://schemas.microsoft.com/office/drawing/2014/main" val="4205192350"/>
                  </a:ext>
                </a:extLst>
              </a:tr>
              <a:tr h="918150">
                <a:tc>
                  <a:txBody>
                    <a:bodyPr/>
                    <a:lstStyle/>
                    <a:p>
                      <a:pPr>
                        <a:lnSpc>
                          <a:spcPct val="107000"/>
                        </a:lnSpc>
                        <a:spcAft>
                          <a:spcPts val="800"/>
                        </a:spcAft>
                      </a:pPr>
                      <a:r>
                        <a:rPr lang="it-IT" sz="1600">
                          <a:effectLst/>
                          <a:latin typeface="+mj-lt"/>
                        </a:rPr>
                        <a:t>prima </a:t>
                      </a:r>
                    </a:p>
                    <a:p>
                      <a:pPr>
                        <a:lnSpc>
                          <a:spcPct val="107000"/>
                        </a:lnSpc>
                        <a:spcAft>
                          <a:spcPts val="800"/>
                        </a:spcAft>
                      </a:pPr>
                      <a:r>
                        <a:rPr lang="it-IT" sz="1600">
                          <a:effectLst/>
                          <a:latin typeface="+mj-lt"/>
                        </a:rPr>
                        <a:t>Testo Komplett 1 Loescher</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2</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60</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A1</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extLst>
                  <a:ext uri="{0D108BD9-81ED-4DB2-BD59-A6C34878D82A}">
                    <a16:rowId xmlns:a16="http://schemas.microsoft.com/office/drawing/2014/main" val="189979995"/>
                  </a:ext>
                </a:extLst>
              </a:tr>
              <a:tr h="918150">
                <a:tc>
                  <a:txBody>
                    <a:bodyPr/>
                    <a:lstStyle/>
                    <a:p>
                      <a:pPr>
                        <a:lnSpc>
                          <a:spcPct val="107000"/>
                        </a:lnSpc>
                        <a:spcAft>
                          <a:spcPts val="800"/>
                        </a:spcAft>
                      </a:pPr>
                      <a:r>
                        <a:rPr lang="it-IT" sz="1600">
                          <a:effectLst/>
                          <a:latin typeface="+mj-lt"/>
                        </a:rPr>
                        <a:t>seconda</a:t>
                      </a:r>
                    </a:p>
                    <a:p>
                      <a:pPr>
                        <a:lnSpc>
                          <a:spcPct val="107000"/>
                        </a:lnSpc>
                        <a:spcAft>
                          <a:spcPts val="800"/>
                        </a:spcAft>
                      </a:pPr>
                      <a:r>
                        <a:rPr lang="it-IT" sz="1600">
                          <a:effectLst/>
                          <a:latin typeface="+mj-lt"/>
                        </a:rPr>
                        <a:t>Testo Komplett 2 Loescher</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2</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62</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A2</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extLst>
                  <a:ext uri="{0D108BD9-81ED-4DB2-BD59-A6C34878D82A}">
                    <a16:rowId xmlns:a16="http://schemas.microsoft.com/office/drawing/2014/main" val="4261748706"/>
                  </a:ext>
                </a:extLst>
              </a:tr>
              <a:tr h="918150">
                <a:tc>
                  <a:txBody>
                    <a:bodyPr/>
                    <a:lstStyle/>
                    <a:p>
                      <a:pPr>
                        <a:lnSpc>
                          <a:spcPct val="107000"/>
                        </a:lnSpc>
                        <a:spcAft>
                          <a:spcPts val="800"/>
                        </a:spcAft>
                      </a:pPr>
                      <a:r>
                        <a:rPr lang="de-DE" sz="1600">
                          <a:effectLst/>
                          <a:latin typeface="+mj-lt"/>
                        </a:rPr>
                        <a:t>terza</a:t>
                      </a:r>
                      <a:endParaRPr lang="it-IT" sz="1600">
                        <a:effectLst/>
                        <a:latin typeface="+mj-lt"/>
                      </a:endParaRPr>
                    </a:p>
                    <a:p>
                      <a:pPr>
                        <a:lnSpc>
                          <a:spcPct val="107000"/>
                        </a:lnSpc>
                        <a:spcAft>
                          <a:spcPts val="800"/>
                        </a:spcAft>
                      </a:pPr>
                      <a:r>
                        <a:rPr lang="de-DE" sz="1600">
                          <a:effectLst/>
                          <a:latin typeface="+mj-lt"/>
                        </a:rPr>
                        <a:t>Ok Zertifikat Deutsch B1 Loescher</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2</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60</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B1 CERTIFICAZIONE</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extLst>
                  <a:ext uri="{0D108BD9-81ED-4DB2-BD59-A6C34878D82A}">
                    <a16:rowId xmlns:a16="http://schemas.microsoft.com/office/drawing/2014/main" val="2385824028"/>
                  </a:ext>
                </a:extLst>
              </a:tr>
              <a:tr h="918150">
                <a:tc>
                  <a:txBody>
                    <a:bodyPr/>
                    <a:lstStyle/>
                    <a:p>
                      <a:pPr>
                        <a:lnSpc>
                          <a:spcPct val="107000"/>
                        </a:lnSpc>
                        <a:spcAft>
                          <a:spcPts val="800"/>
                        </a:spcAft>
                      </a:pPr>
                      <a:r>
                        <a:rPr lang="de-DE" sz="1600">
                          <a:effectLst/>
                          <a:latin typeface="+mj-lt"/>
                        </a:rPr>
                        <a:t>quarta </a:t>
                      </a:r>
                      <a:endParaRPr lang="it-IT" sz="1600">
                        <a:effectLst/>
                        <a:latin typeface="+mj-lt"/>
                      </a:endParaRPr>
                    </a:p>
                    <a:p>
                      <a:pPr>
                        <a:lnSpc>
                          <a:spcPct val="107000"/>
                        </a:lnSpc>
                        <a:spcAft>
                          <a:spcPts val="800"/>
                        </a:spcAft>
                      </a:pPr>
                      <a:r>
                        <a:rPr lang="de-DE" sz="1600">
                          <a:effectLst/>
                          <a:latin typeface="+mj-lt"/>
                        </a:rPr>
                        <a:t>Testo Komplett 3 Loescher</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2</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a:effectLst/>
                          <a:latin typeface="+mj-lt"/>
                        </a:rPr>
                        <a:t>60</a:t>
                      </a:r>
                      <a:endParaRPr lang="it-IT" sz="1600">
                        <a:effectLst/>
                        <a:latin typeface="+mj-lt"/>
                        <a:ea typeface="Calibri" panose="020F0502020204030204" pitchFamily="34" charset="0"/>
                        <a:cs typeface="Times New Roman" panose="02020603050405020304" pitchFamily="18" charset="0"/>
                      </a:endParaRPr>
                    </a:p>
                  </a:txBody>
                  <a:tcPr marL="100152" marR="100152" marT="0" marB="0"/>
                </a:tc>
                <a:tc>
                  <a:txBody>
                    <a:bodyPr/>
                    <a:lstStyle/>
                    <a:p>
                      <a:pPr>
                        <a:lnSpc>
                          <a:spcPct val="107000"/>
                        </a:lnSpc>
                        <a:spcAft>
                          <a:spcPts val="800"/>
                        </a:spcAft>
                      </a:pPr>
                      <a:r>
                        <a:rPr lang="it-IT" sz="1600" dirty="0">
                          <a:effectLst/>
                          <a:latin typeface="+mj-lt"/>
                        </a:rPr>
                        <a:t>B1/B2</a:t>
                      </a:r>
                      <a:endParaRPr lang="it-IT" sz="1600" dirty="0">
                        <a:effectLst/>
                        <a:latin typeface="+mj-lt"/>
                        <a:ea typeface="Calibri" panose="020F0502020204030204" pitchFamily="34" charset="0"/>
                        <a:cs typeface="Times New Roman" panose="02020603050405020304" pitchFamily="18" charset="0"/>
                      </a:endParaRPr>
                    </a:p>
                  </a:txBody>
                  <a:tcPr marL="100152" marR="100152" marT="0" marB="0"/>
                </a:tc>
                <a:extLst>
                  <a:ext uri="{0D108BD9-81ED-4DB2-BD59-A6C34878D82A}">
                    <a16:rowId xmlns:a16="http://schemas.microsoft.com/office/drawing/2014/main" val="3416071602"/>
                  </a:ext>
                </a:extLst>
              </a:tr>
            </a:tbl>
          </a:graphicData>
        </a:graphic>
      </p:graphicFrame>
    </p:spTree>
    <p:custDataLst>
      <p:tags r:id="rId1"/>
    </p:custDataLst>
    <p:extLst>
      <p:ext uri="{BB962C8B-B14F-4D97-AF65-F5344CB8AC3E}">
        <p14:creationId xmlns:p14="http://schemas.microsoft.com/office/powerpoint/2010/main" val="2659913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B366A1-1C07-724F-9DB4-0896AB51BF81}"/>
              </a:ext>
            </a:extLst>
          </p:cNvPr>
          <p:cNvSpPr>
            <a:spLocks noGrp="1"/>
          </p:cNvSpPr>
          <p:nvPr>
            <p:ph type="title"/>
          </p:nvPr>
        </p:nvSpPr>
        <p:spPr>
          <a:xfrm>
            <a:off x="746228" y="1037967"/>
            <a:ext cx="3054091" cy="4709131"/>
          </a:xfrm>
        </p:spPr>
        <p:txBody>
          <a:bodyPr anchor="ctr">
            <a:normAutofit/>
          </a:bodyPr>
          <a:lstStyle/>
          <a:p>
            <a:r>
              <a:rPr lang="it-IT" sz="2800" dirty="0">
                <a:solidFill>
                  <a:schemeClr val="tx1"/>
                </a:solidFill>
                <a:latin typeface="Univers Condensed" panose="020B0506020202050204" pitchFamily="34" charset="0"/>
              </a:rPr>
              <a:t>Lingua tedesca CLASSE 1^</a:t>
            </a:r>
          </a:p>
        </p:txBody>
      </p:sp>
      <p:sp>
        <p:nvSpPr>
          <p:cNvPr id="24" name="Rectangle 23">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95399ADF-C258-4D6E-817C-56E36F139E1B}"/>
              </a:ext>
            </a:extLst>
          </p:cNvPr>
          <p:cNvSpPr txBox="1"/>
          <p:nvPr/>
        </p:nvSpPr>
        <p:spPr>
          <a:xfrm>
            <a:off x="4241830" y="1877362"/>
            <a:ext cx="7366000" cy="3970318"/>
          </a:xfrm>
          <a:prstGeom prst="rect">
            <a:avLst/>
          </a:prstGeom>
          <a:noFill/>
        </p:spPr>
        <p:txBody>
          <a:bodyPr wrap="square" rtlCol="0">
            <a:spAutoFit/>
          </a:bodyPr>
          <a:lstStyle/>
          <a:p>
            <a:pPr marL="0" indent="0" algn="just">
              <a:buNone/>
            </a:pPr>
            <a:r>
              <a:rPr lang="it-IT" sz="1200" b="1" dirty="0">
                <a:solidFill>
                  <a:srgbClr val="002060"/>
                </a:solidFill>
                <a:latin typeface="+mj-lt"/>
              </a:rPr>
              <a:t>Lingua</a:t>
            </a:r>
            <a:endParaRPr lang="it-IT" sz="1200" dirty="0">
              <a:solidFill>
                <a:srgbClr val="002060"/>
              </a:solidFill>
              <a:latin typeface="+mj-lt"/>
            </a:endParaRPr>
          </a:p>
          <a:p>
            <a:pPr marL="0" lvl="0" indent="0" algn="just">
              <a:buNone/>
            </a:pPr>
            <a:r>
              <a:rPr lang="it-IT" sz="1200" dirty="0">
                <a:latin typeface="+mj-lt"/>
              </a:rPr>
              <a:t>Lo studente comprende in modo globale e selettivo semplici e brevi testi orali e scritti su argomenti noti inerenti alla sfera personale e sociale.</a:t>
            </a:r>
          </a:p>
          <a:p>
            <a:pPr marL="0" lvl="0" indent="0" algn="just">
              <a:buNone/>
            </a:pPr>
            <a:r>
              <a:rPr lang="it-IT" sz="1200" dirty="0">
                <a:latin typeface="+mj-lt"/>
              </a:rPr>
              <a:t>Produce semplici e brevi testi orali e scritti per riferire fatti e descrivere situazioni inerenti ad ambienti vicini e a esperienze personali.</a:t>
            </a:r>
          </a:p>
          <a:p>
            <a:pPr marL="0" lvl="0" indent="0" algn="just">
              <a:buNone/>
            </a:pPr>
            <a:r>
              <a:rPr lang="it-IT" sz="1200" dirty="0">
                <a:latin typeface="+mj-lt"/>
              </a:rPr>
              <a:t>Partecipa a semplici conversazioni e interagisce nella discussione, anche con parlanti nativi, in maniera adeguata al contesto.</a:t>
            </a:r>
          </a:p>
          <a:p>
            <a:pPr marL="0" lvl="0" indent="0" algn="just">
              <a:buNone/>
            </a:pPr>
            <a:r>
              <a:rPr lang="it-IT" sz="1200" dirty="0">
                <a:latin typeface="+mj-lt"/>
              </a:rPr>
              <a:t>Riflette sul sistema (fonologia, morfologia, sintassi, lessico, ecc.)  e sugli usi linguistici (funzioni, varietà di registri e testi, ecc.), anche in un’ottica comparativa, al fine di acquisire consapevolezza delle analogie e differenze con la lingua italiana.</a:t>
            </a:r>
          </a:p>
          <a:p>
            <a:pPr marL="0" lvl="0" indent="0" algn="just">
              <a:buNone/>
            </a:pPr>
            <a:r>
              <a:rPr lang="it-IT" sz="1200" dirty="0">
                <a:latin typeface="+mj-lt"/>
              </a:rPr>
              <a:t>Riflette sulle strategie di apprendimento della lingua straniera al fine di sviluppare autonomia nello studio.</a:t>
            </a:r>
          </a:p>
          <a:p>
            <a:pPr marL="0" lvl="0" indent="0" algn="just">
              <a:buNone/>
            </a:pPr>
            <a:endParaRPr lang="it-IT" sz="1200" dirty="0">
              <a:latin typeface="+mj-lt"/>
            </a:endParaRPr>
          </a:p>
          <a:p>
            <a:pPr marL="0" indent="0" algn="just">
              <a:buNone/>
            </a:pPr>
            <a:r>
              <a:rPr lang="it-IT" sz="1200" b="1" dirty="0">
                <a:solidFill>
                  <a:srgbClr val="002060"/>
                </a:solidFill>
                <a:latin typeface="+mj-lt"/>
              </a:rPr>
              <a:t>Cultura</a:t>
            </a:r>
            <a:endParaRPr lang="it-IT" sz="1200" dirty="0">
              <a:solidFill>
                <a:srgbClr val="002060"/>
              </a:solidFill>
              <a:latin typeface="+mj-lt"/>
            </a:endParaRPr>
          </a:p>
          <a:p>
            <a:pPr marL="0" lvl="0" indent="0" algn="just">
              <a:buNone/>
            </a:pPr>
            <a:r>
              <a:rPr lang="it-IT" sz="1200" dirty="0">
                <a:latin typeface="+mj-lt"/>
              </a:rPr>
              <a:t> Lo studente comprende aspetti relativi alla cultura dei paesi in cui si parla la lingua tedesca, con particolare riferimento all’ambito sociale.</a:t>
            </a:r>
          </a:p>
          <a:p>
            <a:pPr marL="0" lvl="0" indent="0" algn="just">
              <a:buNone/>
            </a:pPr>
            <a:r>
              <a:rPr lang="it-IT" sz="1200" dirty="0">
                <a:latin typeface="+mj-lt"/>
              </a:rPr>
              <a:t> Analizza semplici testi orali, scritti, via via più complessi quali documenti di attualità, testi con comprensione guidata, film, video, ecc., per coglierne le principali specificità formali e culturali.</a:t>
            </a:r>
          </a:p>
          <a:p>
            <a:pPr marL="0" lvl="0" indent="0" algn="just">
              <a:buNone/>
            </a:pPr>
            <a:r>
              <a:rPr lang="it-IT" sz="1200" dirty="0">
                <a:latin typeface="+mj-lt"/>
              </a:rPr>
              <a:t> Riconosce similarità e diversità tra fenomeni culturali di paesi in cui si parlano lingue diverse (es. cultura lingua straniera / cultura lingua italiana).</a:t>
            </a:r>
          </a:p>
          <a:p>
            <a:pPr marL="0" lvl="0" indent="0" algn="just">
              <a:buNone/>
            </a:pPr>
            <a:endParaRPr lang="it-IT" sz="1200" dirty="0">
              <a:latin typeface="+mj-lt"/>
            </a:endParaRPr>
          </a:p>
          <a:p>
            <a:pPr algn="just"/>
            <a:endParaRPr lang="it-IT" sz="1200" dirty="0">
              <a:latin typeface="+mj-lt"/>
            </a:endParaRPr>
          </a:p>
        </p:txBody>
      </p:sp>
    </p:spTree>
    <p:custDataLst>
      <p:tags r:id="rId1"/>
    </p:custDataLst>
    <p:extLst>
      <p:ext uri="{BB962C8B-B14F-4D97-AF65-F5344CB8AC3E}">
        <p14:creationId xmlns:p14="http://schemas.microsoft.com/office/powerpoint/2010/main" val="4163401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B366A1-1C07-724F-9DB4-0896AB51BF81}"/>
              </a:ext>
            </a:extLst>
          </p:cNvPr>
          <p:cNvSpPr>
            <a:spLocks noGrp="1"/>
          </p:cNvSpPr>
          <p:nvPr>
            <p:ph type="title"/>
          </p:nvPr>
        </p:nvSpPr>
        <p:spPr>
          <a:xfrm>
            <a:off x="746228" y="1037967"/>
            <a:ext cx="3054091" cy="4709131"/>
          </a:xfrm>
        </p:spPr>
        <p:txBody>
          <a:bodyPr anchor="ctr">
            <a:normAutofit/>
          </a:bodyPr>
          <a:lstStyle/>
          <a:p>
            <a:r>
              <a:rPr lang="it-IT" sz="2800" dirty="0">
                <a:solidFill>
                  <a:schemeClr val="tx1"/>
                </a:solidFill>
                <a:latin typeface="Univers Condensed" panose="020B0506020202050204" pitchFamily="34" charset="0"/>
              </a:rPr>
              <a:t>Lingua tedesca CLASSE 2^</a:t>
            </a:r>
          </a:p>
        </p:txBody>
      </p:sp>
      <p:sp>
        <p:nvSpPr>
          <p:cNvPr id="24" name="Rectangle 23">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95399ADF-C258-4D6E-817C-56E36F139E1B}"/>
              </a:ext>
            </a:extLst>
          </p:cNvPr>
          <p:cNvSpPr txBox="1"/>
          <p:nvPr/>
        </p:nvSpPr>
        <p:spPr>
          <a:xfrm>
            <a:off x="4157035" y="1886240"/>
            <a:ext cx="7366000" cy="3970318"/>
          </a:xfrm>
          <a:prstGeom prst="rect">
            <a:avLst/>
          </a:prstGeom>
          <a:noFill/>
        </p:spPr>
        <p:txBody>
          <a:bodyPr wrap="square" rtlCol="0">
            <a:spAutoFit/>
          </a:bodyPr>
          <a:lstStyle/>
          <a:p>
            <a:pPr marL="0" indent="0" algn="just">
              <a:buNone/>
            </a:pPr>
            <a:r>
              <a:rPr lang="it-IT" sz="1200" b="1" dirty="0">
                <a:solidFill>
                  <a:srgbClr val="002060"/>
                </a:solidFill>
                <a:latin typeface="+mj-lt"/>
              </a:rPr>
              <a:t>Lingua</a:t>
            </a:r>
            <a:endParaRPr lang="it-IT" sz="1200" dirty="0">
              <a:solidFill>
                <a:srgbClr val="002060"/>
              </a:solidFill>
              <a:latin typeface="+mj-lt"/>
            </a:endParaRPr>
          </a:p>
          <a:p>
            <a:pPr marL="0" lvl="0" indent="0" algn="just">
              <a:buNone/>
            </a:pPr>
            <a:r>
              <a:rPr lang="it-IT" sz="1200" dirty="0">
                <a:latin typeface="+mj-lt"/>
              </a:rPr>
              <a:t>Lo studente comprende in modo globale e selettivo testi orali e scritti su argomenti noti inerenti alla sfera personale e sociale.</a:t>
            </a:r>
          </a:p>
          <a:p>
            <a:pPr marL="0" lvl="0" indent="0" algn="just">
              <a:buNone/>
            </a:pPr>
            <a:r>
              <a:rPr lang="it-IT" sz="1200" dirty="0">
                <a:latin typeface="+mj-lt"/>
              </a:rPr>
              <a:t>Produce testi orali e scritti, lineari e coesi per riferire fatti e descrivere situazioni inerenti ad ambienti vicini e a esperienze personali.</a:t>
            </a:r>
          </a:p>
          <a:p>
            <a:pPr marL="0" lvl="0" indent="0" algn="just">
              <a:buNone/>
            </a:pPr>
            <a:r>
              <a:rPr lang="it-IT" sz="1200" dirty="0">
                <a:latin typeface="+mj-lt"/>
              </a:rPr>
              <a:t>Partecipa a semplici conversazioni e interagisce nella discussione, anche con parlanti nativi, in maniera adeguata al contesto.</a:t>
            </a:r>
          </a:p>
          <a:p>
            <a:pPr marL="0" lvl="0" indent="0" algn="just">
              <a:buNone/>
            </a:pPr>
            <a:r>
              <a:rPr lang="it-IT" sz="1200" dirty="0">
                <a:latin typeface="+mj-lt"/>
              </a:rPr>
              <a:t>Riflette sul sistema (fonologia, morfologia, sintassi, lessico, ecc.)  e sugli usi linguistici (funzioni, varietà di registri e testi, ecc.), anche in un’ottica comparativa, al fine di acquisire consapevolezza delle analogie e differenze con la lingua italiana.</a:t>
            </a:r>
          </a:p>
          <a:p>
            <a:pPr marL="0" lvl="0" indent="0" algn="just">
              <a:buNone/>
            </a:pPr>
            <a:r>
              <a:rPr lang="it-IT" sz="1200" dirty="0">
                <a:latin typeface="+mj-lt"/>
              </a:rPr>
              <a:t>Riflette sulle strategie di apprendimento della lingua straniera al fine di sviluppare autonomia nello studio.</a:t>
            </a:r>
          </a:p>
          <a:p>
            <a:pPr marL="0" lvl="0" indent="0" algn="just">
              <a:buNone/>
            </a:pPr>
            <a:endParaRPr lang="it-IT" sz="1200" dirty="0">
              <a:latin typeface="+mj-lt"/>
            </a:endParaRPr>
          </a:p>
          <a:p>
            <a:pPr marL="0" indent="0" algn="just">
              <a:buNone/>
            </a:pPr>
            <a:r>
              <a:rPr lang="it-IT" sz="1200" b="1" dirty="0">
                <a:solidFill>
                  <a:srgbClr val="002060"/>
                </a:solidFill>
                <a:latin typeface="+mj-lt"/>
              </a:rPr>
              <a:t>Cultura</a:t>
            </a:r>
            <a:endParaRPr lang="it-IT" sz="1200" dirty="0">
              <a:solidFill>
                <a:srgbClr val="002060"/>
              </a:solidFill>
              <a:latin typeface="+mj-lt"/>
            </a:endParaRPr>
          </a:p>
          <a:p>
            <a:pPr marL="0" lvl="0" indent="0" algn="just">
              <a:buNone/>
            </a:pPr>
            <a:r>
              <a:rPr lang="it-IT" sz="1200" dirty="0">
                <a:latin typeface="+mj-lt"/>
              </a:rPr>
              <a:t>Lo studente comprende aspetti relativi alla cultura dei paesi in cui si parla la lingua tedesca, con particolare riferimento all’ambito sociale.</a:t>
            </a:r>
          </a:p>
          <a:p>
            <a:pPr marL="0" lvl="0" indent="0" algn="just">
              <a:buNone/>
            </a:pPr>
            <a:r>
              <a:rPr lang="it-IT" sz="1200" dirty="0">
                <a:latin typeface="+mj-lt"/>
              </a:rPr>
              <a:t>Analizza semplici testi orali, scritti, via via più complessi quali documenti di attualità, testi con comprensione guidata, film, video, ecc., per coglierne le principali specificità formali e culturali.</a:t>
            </a:r>
          </a:p>
          <a:p>
            <a:pPr marL="0" lvl="0" indent="0" algn="just">
              <a:buNone/>
            </a:pPr>
            <a:r>
              <a:rPr lang="it-IT" sz="1200" dirty="0">
                <a:latin typeface="+mj-lt"/>
              </a:rPr>
              <a:t>Riconosce similarità e diversità tra fenomeni culturali di paesi in cui si parlano lingue diverse (es. cultura lingua straniera / cultura lingua italiana.</a:t>
            </a:r>
          </a:p>
          <a:p>
            <a:pPr marL="0" lvl="0" indent="0" algn="just">
              <a:buNone/>
            </a:pPr>
            <a:endParaRPr lang="it-IT" sz="1200" dirty="0">
              <a:latin typeface="+mj-lt"/>
            </a:endParaRPr>
          </a:p>
          <a:p>
            <a:pPr algn="just"/>
            <a:endParaRPr lang="it-IT" sz="1200" dirty="0">
              <a:latin typeface="+mj-lt"/>
            </a:endParaRPr>
          </a:p>
        </p:txBody>
      </p:sp>
    </p:spTree>
    <p:custDataLst>
      <p:tags r:id="rId1"/>
    </p:custDataLst>
    <p:extLst>
      <p:ext uri="{BB962C8B-B14F-4D97-AF65-F5344CB8AC3E}">
        <p14:creationId xmlns:p14="http://schemas.microsoft.com/office/powerpoint/2010/main" val="1760411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446534" y="702156"/>
            <a:ext cx="4210812" cy="5156642"/>
          </a:xfrm>
        </p:spPr>
        <p:txBody>
          <a:bodyPr anchor="ctr">
            <a:normAutofit/>
          </a:bodyPr>
          <a:lstStyle/>
          <a:p>
            <a:r>
              <a:rPr lang="it-IT" sz="2800" dirty="0">
                <a:solidFill>
                  <a:schemeClr val="tx1"/>
                </a:solidFill>
                <a:latin typeface="Univers Condensed" panose="020B0506020202050204" pitchFamily="34" charset="0"/>
              </a:rPr>
              <a:t>COMPETENZE COMUNICATIVE </a:t>
            </a:r>
            <a:br>
              <a:rPr lang="it-IT" sz="2800" dirty="0">
                <a:solidFill>
                  <a:schemeClr val="tx1"/>
                </a:solidFill>
                <a:latin typeface="Univers Condensed" panose="020B0506020202050204" pitchFamily="34" charset="0"/>
              </a:rPr>
            </a:br>
            <a:r>
              <a:rPr lang="it-IT" sz="2800" dirty="0">
                <a:solidFill>
                  <a:schemeClr val="tx1"/>
                </a:solidFill>
                <a:latin typeface="Univers Condensed" panose="020B0506020202050204" pitchFamily="34" charset="0"/>
              </a:rPr>
              <a:t>2°biennio E </a:t>
            </a:r>
            <a:br>
              <a:rPr lang="it-IT" sz="2800" dirty="0">
                <a:solidFill>
                  <a:schemeClr val="tx1"/>
                </a:solidFill>
                <a:latin typeface="Univers Condensed" panose="020B0506020202050204" pitchFamily="34" charset="0"/>
              </a:rPr>
            </a:br>
            <a:r>
              <a:rPr lang="it-IT" sz="2800" dirty="0">
                <a:solidFill>
                  <a:schemeClr val="tx1"/>
                </a:solidFill>
                <a:latin typeface="Univers Condensed" panose="020B0506020202050204" pitchFamily="34" charset="0"/>
              </a:rPr>
              <a:t>5° ANNO</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940721" y="784568"/>
            <a:ext cx="6834066" cy="1801025"/>
          </a:xfrm>
        </p:spPr>
        <p:txBody>
          <a:bodyPr>
            <a:noAutofit/>
          </a:bodyPr>
          <a:lstStyle/>
          <a:p>
            <a:pPr marL="0" indent="0" algn="just">
              <a:buNone/>
            </a:pPr>
            <a:r>
              <a:rPr lang="it-IT" sz="1200" dirty="0">
                <a:solidFill>
                  <a:schemeClr val="tx1"/>
                </a:solidFill>
                <a:latin typeface="+mj-lt"/>
              </a:rPr>
              <a:t>Sarà obiettivo del secondo biennio consolidare il Livello B1 e raggiungere, entro la fine dell’ultimo anno, il Livello B2 del QCER per la lingua inglese. Entro la fine del secondo biennio si mirerà a raggiungere il livello B2 per la lingua tedesca. Qui di seguito si fornisce una sintesi dei livelli di riferimento.</a:t>
            </a:r>
          </a:p>
          <a:p>
            <a:pPr marL="0" indent="0">
              <a:buNone/>
            </a:pPr>
            <a:endParaRPr lang="it-IT" sz="1200" dirty="0">
              <a:solidFill>
                <a:schemeClr val="tx1"/>
              </a:solidFill>
              <a:latin typeface="+mj-lt"/>
            </a:endParaRPr>
          </a:p>
        </p:txBody>
      </p:sp>
      <p:graphicFrame>
        <p:nvGraphicFramePr>
          <p:cNvPr id="14" name="Diagramma 13">
            <a:extLst>
              <a:ext uri="{FF2B5EF4-FFF2-40B4-BE49-F238E27FC236}">
                <a16:creationId xmlns:a16="http://schemas.microsoft.com/office/drawing/2014/main" id="{A03DCD88-A51E-43CE-915B-4A3D008D4EA2}"/>
              </a:ext>
            </a:extLst>
          </p:cNvPr>
          <p:cNvGraphicFramePr/>
          <p:nvPr>
            <p:extLst>
              <p:ext uri="{D42A27DB-BD31-4B8C-83A1-F6EECF244321}">
                <p14:modId xmlns:p14="http://schemas.microsoft.com/office/powerpoint/2010/main" val="1631683694"/>
              </p:ext>
            </p:extLst>
          </p:nvPr>
        </p:nvGraphicFramePr>
        <p:xfrm>
          <a:off x="4940721" y="2228295"/>
          <a:ext cx="6575364" cy="452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asellaDiTesto 14">
            <a:extLst>
              <a:ext uri="{FF2B5EF4-FFF2-40B4-BE49-F238E27FC236}">
                <a16:creationId xmlns:a16="http://schemas.microsoft.com/office/drawing/2014/main" id="{A0E32AEA-AED0-4C85-8744-15AD82ED4E9F}"/>
              </a:ext>
            </a:extLst>
          </p:cNvPr>
          <p:cNvSpPr txBox="1"/>
          <p:nvPr/>
        </p:nvSpPr>
        <p:spPr>
          <a:xfrm>
            <a:off x="1074547" y="5770012"/>
            <a:ext cx="390687" cy="1200329"/>
          </a:xfrm>
          <a:prstGeom prst="rect">
            <a:avLst/>
          </a:prstGeom>
          <a:noFill/>
        </p:spPr>
        <p:txBody>
          <a:bodyPr wrap="square" rtlCol="0">
            <a:spAutoFit/>
          </a:bodyPr>
          <a:lstStyle/>
          <a:p>
            <a:r>
              <a:rPr lang="it-IT" sz="2400" b="1" dirty="0">
                <a:solidFill>
                  <a:schemeClr val="bg1"/>
                </a:solidFill>
              </a:rPr>
              <a:t>B2</a:t>
            </a:r>
          </a:p>
          <a:p>
            <a:endParaRPr lang="it-IT" sz="2400" b="1" dirty="0">
              <a:solidFill>
                <a:schemeClr val="bg1"/>
              </a:solidFill>
            </a:endParaRPr>
          </a:p>
        </p:txBody>
      </p:sp>
      <p:sp>
        <p:nvSpPr>
          <p:cNvPr id="16" name="CasellaDiTesto 15">
            <a:extLst>
              <a:ext uri="{FF2B5EF4-FFF2-40B4-BE49-F238E27FC236}">
                <a16:creationId xmlns:a16="http://schemas.microsoft.com/office/drawing/2014/main" id="{7F733217-CCAA-4CC0-AE67-A623CA56DE56}"/>
              </a:ext>
            </a:extLst>
          </p:cNvPr>
          <p:cNvSpPr txBox="1"/>
          <p:nvPr/>
        </p:nvSpPr>
        <p:spPr>
          <a:xfrm>
            <a:off x="5270098" y="5379735"/>
            <a:ext cx="581192" cy="461665"/>
          </a:xfrm>
          <a:prstGeom prst="rect">
            <a:avLst/>
          </a:prstGeom>
          <a:noFill/>
        </p:spPr>
        <p:txBody>
          <a:bodyPr wrap="square" rtlCol="0">
            <a:spAutoFit/>
          </a:bodyPr>
          <a:lstStyle/>
          <a:p>
            <a:r>
              <a:rPr lang="it-IT" sz="2400" b="1" dirty="0">
                <a:solidFill>
                  <a:schemeClr val="bg1"/>
                </a:solidFill>
                <a:latin typeface="+mj-lt"/>
              </a:rPr>
              <a:t>B2</a:t>
            </a:r>
          </a:p>
        </p:txBody>
      </p:sp>
      <p:sp>
        <p:nvSpPr>
          <p:cNvPr id="17" name="CasellaDiTesto 16">
            <a:extLst>
              <a:ext uri="{FF2B5EF4-FFF2-40B4-BE49-F238E27FC236}">
                <a16:creationId xmlns:a16="http://schemas.microsoft.com/office/drawing/2014/main" id="{B292D94D-42DE-4DBA-A856-7DC84BD8A151}"/>
              </a:ext>
            </a:extLst>
          </p:cNvPr>
          <p:cNvSpPr txBox="1"/>
          <p:nvPr/>
        </p:nvSpPr>
        <p:spPr>
          <a:xfrm>
            <a:off x="5241596" y="3604485"/>
            <a:ext cx="508473" cy="461665"/>
          </a:xfrm>
          <a:prstGeom prst="rect">
            <a:avLst/>
          </a:prstGeom>
          <a:noFill/>
        </p:spPr>
        <p:txBody>
          <a:bodyPr wrap="none" rtlCol="0">
            <a:spAutoFit/>
          </a:bodyPr>
          <a:lstStyle/>
          <a:p>
            <a:r>
              <a:rPr lang="it-IT" sz="2400" b="1" dirty="0">
                <a:solidFill>
                  <a:schemeClr val="bg1"/>
                </a:solidFill>
                <a:latin typeface="+mj-lt"/>
              </a:rPr>
              <a:t>B1</a:t>
            </a:r>
          </a:p>
        </p:txBody>
      </p:sp>
      <p:sp>
        <p:nvSpPr>
          <p:cNvPr id="18" name="CasellaDiTesto 17">
            <a:extLst>
              <a:ext uri="{FF2B5EF4-FFF2-40B4-BE49-F238E27FC236}">
                <a16:creationId xmlns:a16="http://schemas.microsoft.com/office/drawing/2014/main" id="{F92A8DE1-392F-45E4-96CD-B0C54FC5E624}"/>
              </a:ext>
            </a:extLst>
          </p:cNvPr>
          <p:cNvSpPr txBox="1"/>
          <p:nvPr/>
        </p:nvSpPr>
        <p:spPr>
          <a:xfrm>
            <a:off x="820517" y="5795234"/>
            <a:ext cx="644718" cy="830997"/>
          </a:xfrm>
          <a:prstGeom prst="rect">
            <a:avLst/>
          </a:prstGeom>
          <a:noFill/>
        </p:spPr>
        <p:txBody>
          <a:bodyPr wrap="square" rtlCol="0">
            <a:spAutoFit/>
          </a:bodyPr>
          <a:lstStyle/>
          <a:p>
            <a:r>
              <a:rPr lang="it-IT" sz="2400" b="1" dirty="0">
                <a:solidFill>
                  <a:schemeClr val="bg1"/>
                </a:solidFill>
              </a:rPr>
              <a:t>B2</a:t>
            </a:r>
          </a:p>
          <a:p>
            <a:endParaRPr lang="it-IT" sz="2400" b="1" dirty="0">
              <a:solidFill>
                <a:schemeClr val="bg1"/>
              </a:solidFill>
            </a:endParaRPr>
          </a:p>
        </p:txBody>
      </p:sp>
    </p:spTree>
    <p:custDataLst>
      <p:tags r:id="rId1"/>
    </p:custDataLst>
    <p:extLst>
      <p:ext uri="{BB962C8B-B14F-4D97-AF65-F5344CB8AC3E}">
        <p14:creationId xmlns:p14="http://schemas.microsoft.com/office/powerpoint/2010/main" val="1108120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B98A56E1-9AFD-D94E-BDA6-0898E812B42C}"/>
              </a:ext>
            </a:extLst>
          </p:cNvPr>
          <p:cNvSpPr txBox="1"/>
          <p:nvPr/>
        </p:nvSpPr>
        <p:spPr>
          <a:xfrm>
            <a:off x="609906" y="702155"/>
            <a:ext cx="3568661" cy="1269713"/>
          </a:xfrm>
          <a:prstGeom prst="rect">
            <a:avLst/>
          </a:prstGeom>
        </p:spPr>
        <p:txBody>
          <a:bodyPr vert="horz" lIns="91440" tIns="45720" rIns="91440" bIns="45720" rtlCol="0" anchor="b">
            <a:normAutofit/>
          </a:bodyPr>
          <a:lstStyle/>
          <a:p>
            <a:pPr>
              <a:spcBef>
                <a:spcPct val="0"/>
              </a:spcBef>
              <a:spcAft>
                <a:spcPts val="600"/>
              </a:spcAft>
            </a:pPr>
            <a:r>
              <a:rPr lang="en-US" sz="2800" cap="all">
                <a:solidFill>
                  <a:schemeClr val="tx1">
                    <a:lumMod val="75000"/>
                    <a:lumOff val="25000"/>
                  </a:schemeClr>
                </a:solidFill>
                <a:latin typeface="+mj-lt"/>
                <a:ea typeface="+mj-ea"/>
                <a:cs typeface="+mj-cs"/>
              </a:rPr>
              <a:t>LINGUA SCRITTA</a:t>
            </a:r>
          </a:p>
        </p:txBody>
      </p:sp>
      <p:sp>
        <p:nvSpPr>
          <p:cNvPr id="31" name="Rectangle 3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E243C681-52AA-C940-9502-686427AA8CC4}"/>
              </a:ext>
            </a:extLst>
          </p:cNvPr>
          <p:cNvSpPr>
            <a:spLocks noChangeArrowheads="1"/>
          </p:cNvSpPr>
          <p:nvPr/>
        </p:nvSpPr>
        <p:spPr bwMode="auto">
          <a:xfrm>
            <a:off x="609906" y="2340864"/>
            <a:ext cx="3568661" cy="3634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just" fontAlgn="base">
              <a:spcBef>
                <a:spcPct val="20000"/>
              </a:spcBef>
              <a:spcAft>
                <a:spcPts val="600"/>
              </a:spcAft>
              <a:buClr>
                <a:schemeClr val="accent1"/>
              </a:buClr>
              <a:buSzPct val="92000"/>
              <a:buFont typeface="Wingdings 2" panose="05020102010507070707" pitchFamily="18" charset="2"/>
              <a:buChar char=""/>
              <a:tabLst/>
            </a:pPr>
            <a:r>
              <a:rPr kumimoji="0" lang="en-US" altLang="it-IT" b="0" i="0" u="none" strike="noStrike" cap="none" normalizeH="0" baseline="0" dirty="0">
                <a:ln>
                  <a:noFill/>
                </a:ln>
                <a:solidFill>
                  <a:schemeClr val="tx1">
                    <a:lumMod val="75000"/>
                    <a:lumOff val="25000"/>
                  </a:schemeClr>
                </a:solidFill>
                <a:effectLst/>
                <a:latin typeface="+mj-lt"/>
              </a:rPr>
              <a:t>Il </a:t>
            </a:r>
            <a:r>
              <a:rPr kumimoji="0" lang="en-US" altLang="it-IT" b="0" i="0" u="none" strike="noStrike" cap="none" normalizeH="0" baseline="0" dirty="0" err="1">
                <a:ln>
                  <a:noFill/>
                </a:ln>
                <a:solidFill>
                  <a:schemeClr val="tx1">
                    <a:lumMod val="75000"/>
                    <a:lumOff val="25000"/>
                  </a:schemeClr>
                </a:solidFill>
                <a:effectLst/>
                <a:latin typeface="+mj-lt"/>
              </a:rPr>
              <a:t>livello</a:t>
            </a:r>
            <a:r>
              <a:rPr kumimoji="0" lang="en-US" altLang="it-IT" b="0" i="0" u="none" strike="noStrike" cap="none" normalizeH="0" baseline="0" dirty="0">
                <a:ln>
                  <a:noFill/>
                </a:ln>
                <a:solidFill>
                  <a:schemeClr val="tx1">
                    <a:lumMod val="75000"/>
                    <a:lumOff val="25000"/>
                  </a:schemeClr>
                </a:solidFill>
                <a:effectLst/>
                <a:latin typeface="+mj-lt"/>
              </a:rPr>
              <a:t> di </a:t>
            </a:r>
            <a:r>
              <a:rPr kumimoji="0" lang="en-US" altLang="it-IT" b="0" i="0" u="none" strike="noStrike" cap="none" normalizeH="0" baseline="0" dirty="0" err="1">
                <a:ln>
                  <a:noFill/>
                </a:ln>
                <a:solidFill>
                  <a:schemeClr val="tx1">
                    <a:lumMod val="75000"/>
                    <a:lumOff val="25000"/>
                  </a:schemeClr>
                </a:solidFill>
                <a:effectLst/>
                <a:latin typeface="+mj-lt"/>
              </a:rPr>
              <a:t>sufficienza</a:t>
            </a:r>
            <a:r>
              <a:rPr kumimoji="0" lang="en-US" altLang="it-IT" b="0" i="0" u="none" strike="noStrike" cap="none" normalizeH="0" baseline="0" dirty="0">
                <a:ln>
                  <a:noFill/>
                </a:ln>
                <a:solidFill>
                  <a:schemeClr val="tx1">
                    <a:lumMod val="75000"/>
                    <a:lumOff val="25000"/>
                  </a:schemeClr>
                </a:solidFill>
                <a:effectLst/>
                <a:latin typeface="+mj-lt"/>
              </a:rPr>
              <a:t> è </a:t>
            </a:r>
            <a:r>
              <a:rPr kumimoji="0" lang="en-US" altLang="it-IT" b="0" i="0" u="none" strike="noStrike" cap="none" normalizeH="0" baseline="0" dirty="0" err="1">
                <a:ln>
                  <a:noFill/>
                </a:ln>
                <a:solidFill>
                  <a:schemeClr val="tx1">
                    <a:lumMod val="75000"/>
                    <a:lumOff val="25000"/>
                  </a:schemeClr>
                </a:solidFill>
                <a:effectLst/>
                <a:latin typeface="+mj-lt"/>
              </a:rPr>
              <a:t>rappresentato</a:t>
            </a:r>
            <a:r>
              <a:rPr kumimoji="0" lang="en-US" altLang="it-IT" b="0" i="0" u="none" strike="noStrike" cap="none" normalizeH="0" baseline="0" dirty="0">
                <a:ln>
                  <a:noFill/>
                </a:ln>
                <a:solidFill>
                  <a:schemeClr val="tx1">
                    <a:lumMod val="75000"/>
                    <a:lumOff val="25000"/>
                  </a:schemeClr>
                </a:solidFill>
                <a:effectLst/>
                <a:latin typeface="+mj-lt"/>
              </a:rPr>
              <a:t> dal </a:t>
            </a:r>
            <a:r>
              <a:rPr kumimoji="0" lang="en-US" altLang="it-IT" b="0" i="0" u="none" strike="noStrike" cap="none" normalizeH="0" baseline="0" dirty="0" err="1">
                <a:ln>
                  <a:noFill/>
                </a:ln>
                <a:solidFill>
                  <a:schemeClr val="tx1">
                    <a:lumMod val="75000"/>
                    <a:lumOff val="25000"/>
                  </a:schemeClr>
                </a:solidFill>
                <a:effectLst/>
                <a:latin typeface="+mj-lt"/>
              </a:rPr>
              <a:t>punteggio</a:t>
            </a:r>
            <a:r>
              <a:rPr kumimoji="0" lang="en-US" altLang="it-IT" b="0" i="0" u="none" strike="noStrike" cap="none" normalizeH="0" baseline="0" dirty="0">
                <a:ln>
                  <a:noFill/>
                </a:ln>
                <a:solidFill>
                  <a:schemeClr val="tx1">
                    <a:lumMod val="75000"/>
                    <a:lumOff val="25000"/>
                  </a:schemeClr>
                </a:solidFill>
                <a:effectLst/>
                <a:latin typeface="+mj-lt"/>
              </a:rPr>
              <a:t> 3 di </a:t>
            </a:r>
            <a:r>
              <a:rPr kumimoji="0" lang="en-US" altLang="it-IT" b="0" i="0" u="none" strike="noStrike" cap="none" normalizeH="0" baseline="0" dirty="0" err="1">
                <a:ln>
                  <a:noFill/>
                </a:ln>
                <a:solidFill>
                  <a:schemeClr val="tx1">
                    <a:lumMod val="75000"/>
                    <a:lumOff val="25000"/>
                  </a:schemeClr>
                </a:solidFill>
                <a:effectLst/>
                <a:latin typeface="+mj-lt"/>
              </a:rPr>
              <a:t>ogni</a:t>
            </a:r>
            <a:r>
              <a:rPr kumimoji="0" lang="en-US" altLang="it-IT" b="0" i="0" u="none" strike="noStrike" cap="none" normalizeH="0" baseline="0" dirty="0">
                <a:ln>
                  <a:noFill/>
                </a:ln>
                <a:solidFill>
                  <a:schemeClr val="tx1">
                    <a:lumMod val="75000"/>
                    <a:lumOff val="25000"/>
                  </a:schemeClr>
                </a:solidFill>
                <a:effectLst/>
                <a:latin typeface="+mj-lt"/>
              </a:rPr>
              <a:t> </a:t>
            </a:r>
            <a:r>
              <a:rPr kumimoji="0" lang="en-US" altLang="it-IT" b="0" i="0" u="none" strike="noStrike" cap="none" normalizeH="0" baseline="0" dirty="0" err="1">
                <a:ln>
                  <a:noFill/>
                </a:ln>
                <a:solidFill>
                  <a:schemeClr val="tx1">
                    <a:lumMod val="75000"/>
                    <a:lumOff val="25000"/>
                  </a:schemeClr>
                </a:solidFill>
                <a:effectLst/>
                <a:latin typeface="+mj-lt"/>
              </a:rPr>
              <a:t>indicatore</a:t>
            </a:r>
            <a:r>
              <a:rPr kumimoji="0" lang="en-US" altLang="it-IT" b="0" i="0" u="none" strike="noStrike" cap="none" normalizeH="0" baseline="0" dirty="0">
                <a:ln>
                  <a:noFill/>
                </a:ln>
                <a:solidFill>
                  <a:schemeClr val="tx1">
                    <a:lumMod val="75000"/>
                    <a:lumOff val="25000"/>
                  </a:schemeClr>
                </a:solidFill>
                <a:effectLst/>
                <a:latin typeface="+mj-lt"/>
              </a:rPr>
              <a:t>.</a:t>
            </a:r>
          </a:p>
          <a:p>
            <a:pPr marL="0" marR="0" lvl="0" indent="0" algn="just" fontAlgn="base">
              <a:spcBef>
                <a:spcPct val="20000"/>
              </a:spcBef>
              <a:spcAft>
                <a:spcPts val="600"/>
              </a:spcAft>
              <a:buClr>
                <a:schemeClr val="accent1"/>
              </a:buClr>
              <a:buSzPct val="92000"/>
              <a:buFont typeface="Wingdings 2" panose="05020102010507070707" pitchFamily="18" charset="2"/>
              <a:buChar char=""/>
              <a:tabLst/>
            </a:pPr>
            <a:endParaRPr kumimoji="0" lang="en-US" altLang="it-IT" b="0" i="0" u="none" strike="noStrike" cap="none" normalizeH="0" baseline="0" dirty="0">
              <a:ln>
                <a:noFill/>
              </a:ln>
              <a:solidFill>
                <a:schemeClr val="tx1">
                  <a:lumMod val="75000"/>
                  <a:lumOff val="25000"/>
                </a:schemeClr>
              </a:solidFill>
              <a:effectLst/>
              <a:latin typeface="+mj-lt"/>
            </a:endParaRPr>
          </a:p>
        </p:txBody>
      </p:sp>
      <p:graphicFrame>
        <p:nvGraphicFramePr>
          <p:cNvPr id="3" name="Tabella 2">
            <a:extLst>
              <a:ext uri="{FF2B5EF4-FFF2-40B4-BE49-F238E27FC236}">
                <a16:creationId xmlns:a16="http://schemas.microsoft.com/office/drawing/2014/main" id="{8F1B36A2-8E90-7145-A11D-0E2E933379B8}"/>
              </a:ext>
            </a:extLst>
          </p:cNvPr>
          <p:cNvGraphicFramePr>
            <a:graphicFrameLocks noGrp="1"/>
          </p:cNvGraphicFramePr>
          <p:nvPr>
            <p:extLst>
              <p:ext uri="{D42A27DB-BD31-4B8C-83A1-F6EECF244321}">
                <p14:modId xmlns:p14="http://schemas.microsoft.com/office/powerpoint/2010/main" val="49863805"/>
              </p:ext>
            </p:extLst>
          </p:nvPr>
        </p:nvGraphicFramePr>
        <p:xfrm>
          <a:off x="5060406" y="702156"/>
          <a:ext cx="5923054" cy="5273196"/>
        </p:xfrm>
        <a:graphic>
          <a:graphicData uri="http://schemas.openxmlformats.org/drawingml/2006/table">
            <a:tbl>
              <a:tblPr firstRow="1" bandRow="1">
                <a:tableStyleId>{F5AB1C69-6EDB-4FF4-983F-18BD219EF322}</a:tableStyleId>
              </a:tblPr>
              <a:tblGrid>
                <a:gridCol w="2196160">
                  <a:extLst>
                    <a:ext uri="{9D8B030D-6E8A-4147-A177-3AD203B41FA5}">
                      <a16:colId xmlns:a16="http://schemas.microsoft.com/office/drawing/2014/main" val="1843269306"/>
                    </a:ext>
                  </a:extLst>
                </a:gridCol>
                <a:gridCol w="1376390">
                  <a:extLst>
                    <a:ext uri="{9D8B030D-6E8A-4147-A177-3AD203B41FA5}">
                      <a16:colId xmlns:a16="http://schemas.microsoft.com/office/drawing/2014/main" val="2682510106"/>
                    </a:ext>
                  </a:extLst>
                </a:gridCol>
                <a:gridCol w="1693642">
                  <a:extLst>
                    <a:ext uri="{9D8B030D-6E8A-4147-A177-3AD203B41FA5}">
                      <a16:colId xmlns:a16="http://schemas.microsoft.com/office/drawing/2014/main" val="1019326646"/>
                    </a:ext>
                  </a:extLst>
                </a:gridCol>
                <a:gridCol w="656862">
                  <a:extLst>
                    <a:ext uri="{9D8B030D-6E8A-4147-A177-3AD203B41FA5}">
                      <a16:colId xmlns:a16="http://schemas.microsoft.com/office/drawing/2014/main" val="3473490502"/>
                    </a:ext>
                  </a:extLst>
                </a:gridCol>
              </a:tblGrid>
              <a:tr h="246288">
                <a:tc>
                  <a:txBody>
                    <a:bodyPr/>
                    <a:lstStyle/>
                    <a:p>
                      <a:pPr algn="just"/>
                      <a:r>
                        <a:rPr lang="it-IT" sz="700" b="1">
                          <a:effectLst/>
                          <a:latin typeface="+mj-lt"/>
                        </a:rPr>
                        <a:t>Indicatori</a:t>
                      </a:r>
                      <a:endParaRPr lang="it-IT" sz="700" b="1">
                        <a:effectLst/>
                        <a:latin typeface="+mj-lt"/>
                        <a:ea typeface="Times New Roman" panose="02020603050405020304" pitchFamily="18" charset="0"/>
                      </a:endParaRPr>
                    </a:p>
                  </a:txBody>
                  <a:tcPr marL="16487" marR="16487" marT="0" marB="0"/>
                </a:tc>
                <a:tc gridSpan="2">
                  <a:txBody>
                    <a:bodyPr/>
                    <a:lstStyle/>
                    <a:p>
                      <a:pPr algn="just"/>
                      <a:r>
                        <a:rPr lang="it-IT" sz="700" b="1">
                          <a:effectLst/>
                          <a:latin typeface="+mj-lt"/>
                        </a:rPr>
                        <a:t>Descrizione dei livelli di competenza</a:t>
                      </a:r>
                    </a:p>
                    <a:p>
                      <a:pPr algn="just"/>
                      <a:r>
                        <a:rPr lang="it-IT" sz="700" b="1">
                          <a:effectLst/>
                          <a:latin typeface="+mj-lt"/>
                        </a:rPr>
                        <a:t> </a:t>
                      </a:r>
                      <a:endParaRPr lang="it-IT" sz="700" b="1">
                        <a:effectLst/>
                        <a:latin typeface="+mj-lt"/>
                        <a:ea typeface="Times New Roman" panose="02020603050405020304" pitchFamily="18" charset="0"/>
                      </a:endParaRPr>
                    </a:p>
                  </a:txBody>
                  <a:tcPr marL="16487" marR="16487" marT="0" marB="0"/>
                </a:tc>
                <a:tc hMerge="1">
                  <a:txBody>
                    <a:bodyPr/>
                    <a:lstStyle/>
                    <a:p>
                      <a:endParaRPr lang="it-IT"/>
                    </a:p>
                  </a:txBody>
                  <a:tcPr/>
                </a:tc>
                <a:tc>
                  <a:txBody>
                    <a:bodyPr/>
                    <a:lstStyle/>
                    <a:p>
                      <a:pPr algn="just"/>
                      <a:r>
                        <a:rPr lang="it-IT" sz="700" b="1">
                          <a:effectLst/>
                          <a:latin typeface="+mj-lt"/>
                        </a:rPr>
                        <a:t>Punteggio</a:t>
                      </a:r>
                      <a:endParaRPr lang="it-IT" sz="700" b="1">
                        <a:effectLst/>
                        <a:latin typeface="+mj-lt"/>
                        <a:ea typeface="Times New Roman" panose="02020603050405020304" pitchFamily="18" charset="0"/>
                      </a:endParaRPr>
                    </a:p>
                  </a:txBody>
                  <a:tcPr marL="16487" marR="16487" marT="0" marB="0"/>
                </a:tc>
                <a:extLst>
                  <a:ext uri="{0D108BD9-81ED-4DB2-BD59-A6C34878D82A}">
                    <a16:rowId xmlns:a16="http://schemas.microsoft.com/office/drawing/2014/main" val="2218760210"/>
                  </a:ext>
                </a:extLst>
              </a:tr>
              <a:tr h="620118">
                <a:tc>
                  <a:txBody>
                    <a:bodyPr/>
                    <a:lstStyle/>
                    <a:p>
                      <a:pPr algn="just"/>
                      <a:r>
                        <a:rPr lang="it-IT" sz="600">
                          <a:effectLst/>
                          <a:latin typeface="+mj-lt"/>
                        </a:rPr>
                        <a:t>Contenuto: quantità e qualità delle  informazioni</a:t>
                      </a:r>
                      <a:endParaRPr lang="it-IT" sz="600">
                        <a:effectLst/>
                        <a:latin typeface="+mj-lt"/>
                        <a:ea typeface="Times New Roman" panose="02020603050405020304" pitchFamily="18" charset="0"/>
                      </a:endParaRPr>
                    </a:p>
                  </a:txBody>
                  <a:tcPr marL="16487" marR="16487" marT="0" marB="0"/>
                </a:tc>
                <a:tc gridSpan="2">
                  <a:txBody>
                    <a:bodyPr/>
                    <a:lstStyle/>
                    <a:p>
                      <a:pPr algn="just"/>
                      <a:r>
                        <a:rPr lang="it-IT" sz="600">
                          <a:effectLst/>
                          <a:latin typeface="+mj-lt"/>
                        </a:rPr>
                        <a:t>Complete e pertinenti</a:t>
                      </a:r>
                    </a:p>
                    <a:p>
                      <a:pPr algn="just"/>
                      <a:r>
                        <a:rPr lang="it-IT" sz="600">
                          <a:effectLst/>
                          <a:latin typeface="+mj-lt"/>
                        </a:rPr>
                        <a:t>Abbastanza complete e pertinenti</a:t>
                      </a:r>
                    </a:p>
                    <a:p>
                      <a:pPr algn="just"/>
                      <a:r>
                        <a:rPr lang="it-IT" sz="600">
                          <a:effectLst/>
                          <a:latin typeface="+mj-lt"/>
                        </a:rPr>
                        <a:t>Fondamentali e quasi sempre pertinenti</a:t>
                      </a:r>
                    </a:p>
                    <a:p>
                      <a:pPr algn="just"/>
                      <a:r>
                        <a:rPr lang="it-IT" sz="600">
                          <a:effectLst/>
                          <a:latin typeface="+mj-lt"/>
                        </a:rPr>
                        <a:t>Incomplete e imprecise</a:t>
                      </a:r>
                    </a:p>
                    <a:p>
                      <a:pPr algn="just"/>
                      <a:r>
                        <a:rPr lang="it-IT" sz="600">
                          <a:effectLst/>
                          <a:latin typeface="+mj-lt"/>
                        </a:rPr>
                        <a:t>Inadeguate e non pertinenti</a:t>
                      </a:r>
                    </a:p>
                    <a:p>
                      <a:pPr algn="just"/>
                      <a:r>
                        <a:rPr lang="it-IT" sz="600">
                          <a:effectLst/>
                          <a:latin typeface="+mj-lt"/>
                        </a:rPr>
                        <a:t> </a:t>
                      </a:r>
                      <a:endParaRPr lang="it-IT" sz="600">
                        <a:effectLst/>
                        <a:latin typeface="+mj-lt"/>
                        <a:ea typeface="Times New Roman" panose="02020603050405020304" pitchFamily="18" charset="0"/>
                      </a:endParaRPr>
                    </a:p>
                  </a:txBody>
                  <a:tcPr marL="16487" marR="16487" marT="0" marB="0"/>
                </a:tc>
                <a:tc hMerge="1">
                  <a:txBody>
                    <a:bodyPr/>
                    <a:lstStyle/>
                    <a:p>
                      <a:endParaRPr lang="it-IT"/>
                    </a:p>
                  </a:txBody>
                  <a:tcPr/>
                </a:tc>
                <a:tc>
                  <a:txBody>
                    <a:bodyPr/>
                    <a:lstStyle/>
                    <a:p>
                      <a:pPr algn="ctr"/>
                      <a:r>
                        <a:rPr lang="it-IT" sz="600">
                          <a:effectLst/>
                          <a:latin typeface="+mj-lt"/>
                        </a:rPr>
                        <a:t>5</a:t>
                      </a:r>
                    </a:p>
                    <a:p>
                      <a:pPr algn="ctr"/>
                      <a:r>
                        <a:rPr lang="it-IT" sz="600">
                          <a:effectLst/>
                          <a:latin typeface="+mj-lt"/>
                        </a:rPr>
                        <a:t>4</a:t>
                      </a:r>
                    </a:p>
                    <a:p>
                      <a:pPr algn="ctr"/>
                      <a:r>
                        <a:rPr lang="it-IT" sz="600">
                          <a:effectLst/>
                          <a:latin typeface="+mj-lt"/>
                        </a:rPr>
                        <a:t>3</a:t>
                      </a:r>
                    </a:p>
                    <a:p>
                      <a:pPr algn="ctr"/>
                      <a:r>
                        <a:rPr lang="it-IT" sz="600">
                          <a:effectLst/>
                          <a:latin typeface="+mj-lt"/>
                        </a:rPr>
                        <a:t>2</a:t>
                      </a:r>
                    </a:p>
                    <a:p>
                      <a:pPr algn="ctr"/>
                      <a:r>
                        <a:rPr lang="it-IT" sz="600">
                          <a:effectLst/>
                          <a:latin typeface="+mj-lt"/>
                        </a:rPr>
                        <a:t>1</a:t>
                      </a:r>
                      <a:endParaRPr lang="it-IT" sz="600">
                        <a:effectLst/>
                        <a:latin typeface="+mj-lt"/>
                        <a:ea typeface="Times New Roman" panose="02020603050405020304" pitchFamily="18" charset="0"/>
                      </a:endParaRPr>
                    </a:p>
                  </a:txBody>
                  <a:tcPr marL="16487" marR="16487" marT="0" marB="0"/>
                </a:tc>
                <a:extLst>
                  <a:ext uri="{0D108BD9-81ED-4DB2-BD59-A6C34878D82A}">
                    <a16:rowId xmlns:a16="http://schemas.microsoft.com/office/drawing/2014/main" val="347386664"/>
                  </a:ext>
                </a:extLst>
              </a:tr>
              <a:tr h="290268">
                <a:tc>
                  <a:txBody>
                    <a:bodyPr/>
                    <a:lstStyle/>
                    <a:p>
                      <a:pPr algn="just"/>
                      <a:r>
                        <a:rPr lang="it-IT" sz="900" b="1">
                          <a:effectLst/>
                          <a:latin typeface="+mj-lt"/>
                        </a:rPr>
                        <a:t>Indicatori</a:t>
                      </a:r>
                      <a:endParaRPr lang="it-IT" sz="900" b="1">
                        <a:effectLst/>
                        <a:latin typeface="+mj-lt"/>
                        <a:ea typeface="Times New Roman" panose="02020603050405020304" pitchFamily="18" charset="0"/>
                      </a:endParaRPr>
                    </a:p>
                  </a:txBody>
                  <a:tcPr marL="20227" marR="20227" marT="0" marB="0"/>
                </a:tc>
                <a:tc gridSpan="2">
                  <a:txBody>
                    <a:bodyPr/>
                    <a:lstStyle/>
                    <a:p>
                      <a:pPr algn="just"/>
                      <a:r>
                        <a:rPr lang="it-IT" sz="900" b="1">
                          <a:effectLst/>
                          <a:latin typeface="+mj-lt"/>
                        </a:rPr>
                        <a:t>Descrizione dei livelli di competenza</a:t>
                      </a:r>
                    </a:p>
                    <a:p>
                      <a:pPr algn="just"/>
                      <a:r>
                        <a:rPr lang="it-IT" sz="900" b="1">
                          <a:effectLst/>
                          <a:latin typeface="+mj-lt"/>
                        </a:rPr>
                        <a:t> </a:t>
                      </a:r>
                      <a:endParaRPr lang="it-IT" sz="900" b="1">
                        <a:effectLst/>
                        <a:latin typeface="+mj-lt"/>
                        <a:ea typeface="Times New Roman" panose="02020603050405020304" pitchFamily="18" charset="0"/>
                      </a:endParaRPr>
                    </a:p>
                  </a:txBody>
                  <a:tcPr marL="20227" marR="20227" marT="0" marB="0"/>
                </a:tc>
                <a:tc hMerge="1">
                  <a:txBody>
                    <a:bodyPr/>
                    <a:lstStyle/>
                    <a:p>
                      <a:endParaRPr lang="it-IT"/>
                    </a:p>
                  </a:txBody>
                  <a:tcPr/>
                </a:tc>
                <a:tc>
                  <a:txBody>
                    <a:bodyPr/>
                    <a:lstStyle/>
                    <a:p>
                      <a:pPr algn="just"/>
                      <a:r>
                        <a:rPr lang="it-IT" sz="900" b="1">
                          <a:effectLst/>
                          <a:latin typeface="+mj-lt"/>
                        </a:rPr>
                        <a:t>Punteggio</a:t>
                      </a:r>
                      <a:endParaRPr lang="it-IT" sz="900" b="1">
                        <a:effectLst/>
                        <a:latin typeface="+mj-lt"/>
                        <a:ea typeface="Times New Roman" panose="02020603050405020304" pitchFamily="18" charset="0"/>
                      </a:endParaRPr>
                    </a:p>
                  </a:txBody>
                  <a:tcPr marL="20227" marR="20227" marT="0" marB="0"/>
                </a:tc>
                <a:extLst>
                  <a:ext uri="{0D108BD9-81ED-4DB2-BD59-A6C34878D82A}">
                    <a16:rowId xmlns:a16="http://schemas.microsoft.com/office/drawing/2014/main" val="3004930140"/>
                  </a:ext>
                </a:extLst>
              </a:tr>
              <a:tr h="686087">
                <a:tc>
                  <a:txBody>
                    <a:bodyPr/>
                    <a:lstStyle/>
                    <a:p>
                      <a:pPr algn="just"/>
                      <a:r>
                        <a:rPr lang="it-IT" sz="700">
                          <a:effectLst/>
                          <a:latin typeface="+mj-lt"/>
                        </a:rPr>
                        <a:t>Contenuto: quantità e qualità delle  informazioni</a:t>
                      </a:r>
                      <a:endParaRPr lang="it-IT" sz="700">
                        <a:effectLst/>
                        <a:latin typeface="+mj-lt"/>
                        <a:ea typeface="Times New Roman" panose="02020603050405020304" pitchFamily="18" charset="0"/>
                      </a:endParaRPr>
                    </a:p>
                  </a:txBody>
                  <a:tcPr marL="20227" marR="20227" marT="0" marB="0"/>
                </a:tc>
                <a:tc gridSpan="2">
                  <a:txBody>
                    <a:bodyPr/>
                    <a:lstStyle/>
                    <a:p>
                      <a:pPr algn="just"/>
                      <a:r>
                        <a:rPr lang="it-IT" sz="700">
                          <a:effectLst/>
                          <a:latin typeface="+mj-lt"/>
                        </a:rPr>
                        <a:t>Complete e pertinenti</a:t>
                      </a:r>
                    </a:p>
                    <a:p>
                      <a:pPr algn="just"/>
                      <a:r>
                        <a:rPr lang="it-IT" sz="700">
                          <a:effectLst/>
                          <a:latin typeface="+mj-lt"/>
                        </a:rPr>
                        <a:t>Abbastanza complete e pertinenti</a:t>
                      </a:r>
                    </a:p>
                    <a:p>
                      <a:pPr algn="just"/>
                      <a:r>
                        <a:rPr lang="it-IT" sz="700">
                          <a:effectLst/>
                          <a:latin typeface="+mj-lt"/>
                        </a:rPr>
                        <a:t>Fondamentali e quasi sempre pertinenti</a:t>
                      </a:r>
                    </a:p>
                    <a:p>
                      <a:pPr algn="just"/>
                      <a:r>
                        <a:rPr lang="it-IT" sz="700">
                          <a:effectLst/>
                          <a:latin typeface="+mj-lt"/>
                        </a:rPr>
                        <a:t>Incomplete e imprecise</a:t>
                      </a:r>
                    </a:p>
                    <a:p>
                      <a:pPr algn="just"/>
                      <a:r>
                        <a:rPr lang="it-IT" sz="700">
                          <a:effectLst/>
                          <a:latin typeface="+mj-lt"/>
                        </a:rPr>
                        <a:t>Inadeguate e non pertinenti</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hMerge="1">
                  <a:txBody>
                    <a:bodyPr/>
                    <a:lstStyle/>
                    <a:p>
                      <a:endParaRPr lang="it-IT"/>
                    </a:p>
                  </a:txBody>
                  <a:tcPr/>
                </a:tc>
                <a:tc>
                  <a:txBody>
                    <a:bodyPr/>
                    <a:lstStyle/>
                    <a:p>
                      <a:pPr algn="ctr"/>
                      <a:r>
                        <a:rPr lang="it-IT" sz="700">
                          <a:effectLst/>
                          <a:latin typeface="+mj-lt"/>
                        </a:rPr>
                        <a:t>5</a:t>
                      </a:r>
                    </a:p>
                    <a:p>
                      <a:pPr algn="ctr"/>
                      <a:r>
                        <a:rPr lang="it-IT" sz="700">
                          <a:effectLst/>
                          <a:latin typeface="+mj-lt"/>
                        </a:rPr>
                        <a:t>4</a:t>
                      </a:r>
                    </a:p>
                    <a:p>
                      <a:pPr algn="ctr"/>
                      <a:r>
                        <a:rPr lang="it-IT" sz="700">
                          <a:effectLst/>
                          <a:latin typeface="+mj-lt"/>
                        </a:rPr>
                        <a:t>3</a:t>
                      </a:r>
                    </a:p>
                    <a:p>
                      <a:pPr algn="ctr"/>
                      <a:r>
                        <a:rPr lang="it-IT" sz="700">
                          <a:effectLst/>
                          <a:latin typeface="+mj-lt"/>
                        </a:rPr>
                        <a:t>2</a:t>
                      </a:r>
                    </a:p>
                    <a:p>
                      <a:pPr algn="ctr"/>
                      <a:r>
                        <a:rPr lang="it-IT" sz="700">
                          <a:effectLst/>
                          <a:latin typeface="+mj-lt"/>
                        </a:rPr>
                        <a:t>1</a:t>
                      </a:r>
                      <a:endParaRPr lang="it-IT" sz="700">
                        <a:effectLst/>
                        <a:latin typeface="+mj-lt"/>
                        <a:ea typeface="Times New Roman" panose="02020603050405020304" pitchFamily="18" charset="0"/>
                      </a:endParaRPr>
                    </a:p>
                  </a:txBody>
                  <a:tcPr marL="20227" marR="20227" marT="0" marB="0"/>
                </a:tc>
                <a:extLst>
                  <a:ext uri="{0D108BD9-81ED-4DB2-BD59-A6C34878D82A}">
                    <a16:rowId xmlns:a16="http://schemas.microsoft.com/office/drawing/2014/main" val="1781336099"/>
                  </a:ext>
                </a:extLst>
              </a:tr>
              <a:tr h="686087">
                <a:tc>
                  <a:txBody>
                    <a:bodyPr/>
                    <a:lstStyle/>
                    <a:p>
                      <a:pPr>
                        <a:spcBef>
                          <a:spcPts val="1200"/>
                        </a:spcBef>
                        <a:spcAft>
                          <a:spcPts val="300"/>
                        </a:spcAft>
                      </a:pPr>
                      <a:r>
                        <a:rPr lang="it-IT" sz="700" kern="1600">
                          <a:effectLst/>
                          <a:latin typeface="+mj-lt"/>
                        </a:rPr>
                        <a:t>Elaborazione -organizzazione </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a:txBody>
                    <a:bodyPr/>
                    <a:lstStyle/>
                    <a:p>
                      <a:pPr algn="just"/>
                      <a:r>
                        <a:rPr lang="it-IT" sz="700">
                          <a:effectLst/>
                          <a:latin typeface="+mj-lt"/>
                        </a:rPr>
                        <a:t>Originale     </a:t>
                      </a:r>
                    </a:p>
                    <a:p>
                      <a:pPr algn="just"/>
                      <a:r>
                        <a:rPr lang="it-IT" sz="700">
                          <a:effectLst/>
                          <a:latin typeface="+mj-lt"/>
                        </a:rPr>
                        <a:t>Personale     </a:t>
                      </a:r>
                    </a:p>
                    <a:p>
                      <a:pPr algn="just"/>
                      <a:r>
                        <a:rPr lang="it-IT" sz="700">
                          <a:effectLst/>
                          <a:latin typeface="+mj-lt"/>
                        </a:rPr>
                        <a:t>Essenziale    </a:t>
                      </a:r>
                    </a:p>
                    <a:p>
                      <a:pPr algn="just"/>
                      <a:r>
                        <a:rPr lang="it-IT" sz="700">
                          <a:effectLst/>
                          <a:latin typeface="+mj-lt"/>
                        </a:rPr>
                        <a:t>Povera         Inadeguata   </a:t>
                      </a:r>
                      <a:endParaRPr lang="it-IT" sz="700">
                        <a:effectLst/>
                        <a:latin typeface="+mj-lt"/>
                        <a:ea typeface="Times New Roman" panose="02020603050405020304" pitchFamily="18" charset="0"/>
                      </a:endParaRPr>
                    </a:p>
                  </a:txBody>
                  <a:tcPr marL="20227" marR="20227" marT="0" marB="0"/>
                </a:tc>
                <a:tc>
                  <a:txBody>
                    <a:bodyPr/>
                    <a:lstStyle/>
                    <a:p>
                      <a:pPr algn="just"/>
                      <a:r>
                        <a:rPr lang="it-IT" sz="700">
                          <a:effectLst/>
                          <a:latin typeface="+mj-lt"/>
                        </a:rPr>
                        <a:t>Discorso ampio e ben articolato</a:t>
                      </a:r>
                    </a:p>
                    <a:p>
                      <a:pPr algn="just"/>
                      <a:r>
                        <a:rPr lang="it-IT" sz="700">
                          <a:effectLst/>
                          <a:latin typeface="+mj-lt"/>
                        </a:rPr>
                        <a:t>Discorso coerente e coeso</a:t>
                      </a:r>
                    </a:p>
                    <a:p>
                      <a:pPr algn="just"/>
                      <a:r>
                        <a:rPr lang="it-IT" sz="700">
                          <a:effectLst/>
                          <a:latin typeface="+mj-lt"/>
                        </a:rPr>
                        <a:t>Discorso ordinato</a:t>
                      </a:r>
                    </a:p>
                    <a:p>
                      <a:pPr algn="just"/>
                      <a:r>
                        <a:rPr lang="it-IT" sz="700">
                          <a:effectLst/>
                          <a:latin typeface="+mj-lt"/>
                        </a:rPr>
                        <a:t>Discorso disordinato</a:t>
                      </a:r>
                    </a:p>
                    <a:p>
                      <a:pPr algn="just"/>
                      <a:r>
                        <a:rPr lang="it-IT" sz="700">
                          <a:effectLst/>
                          <a:latin typeface="+mj-lt"/>
                        </a:rPr>
                        <a:t>Discorso privo di organizzazione</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a:txBody>
                    <a:bodyPr/>
                    <a:lstStyle/>
                    <a:p>
                      <a:pPr algn="ctr"/>
                      <a:r>
                        <a:rPr lang="it-IT" sz="700">
                          <a:effectLst/>
                          <a:latin typeface="+mj-lt"/>
                        </a:rPr>
                        <a:t>5</a:t>
                      </a:r>
                    </a:p>
                    <a:p>
                      <a:pPr algn="ctr"/>
                      <a:r>
                        <a:rPr lang="it-IT" sz="700">
                          <a:effectLst/>
                          <a:latin typeface="+mj-lt"/>
                        </a:rPr>
                        <a:t>4</a:t>
                      </a:r>
                    </a:p>
                    <a:p>
                      <a:pPr algn="ctr"/>
                      <a:r>
                        <a:rPr lang="it-IT" sz="700">
                          <a:effectLst/>
                          <a:latin typeface="+mj-lt"/>
                        </a:rPr>
                        <a:t>3</a:t>
                      </a:r>
                    </a:p>
                    <a:p>
                      <a:pPr algn="ctr"/>
                      <a:r>
                        <a:rPr lang="it-IT" sz="700">
                          <a:effectLst/>
                          <a:latin typeface="+mj-lt"/>
                        </a:rPr>
                        <a:t>2</a:t>
                      </a:r>
                    </a:p>
                    <a:p>
                      <a:pPr algn="ctr"/>
                      <a:r>
                        <a:rPr lang="it-IT" sz="700">
                          <a:effectLst/>
                          <a:latin typeface="+mj-lt"/>
                        </a:rPr>
                        <a:t>1</a:t>
                      </a:r>
                      <a:endParaRPr lang="it-IT" sz="700">
                        <a:effectLst/>
                        <a:latin typeface="+mj-lt"/>
                        <a:ea typeface="Times New Roman" panose="02020603050405020304" pitchFamily="18" charset="0"/>
                      </a:endParaRPr>
                    </a:p>
                  </a:txBody>
                  <a:tcPr marL="20227" marR="20227" marT="0" marB="0"/>
                </a:tc>
                <a:extLst>
                  <a:ext uri="{0D108BD9-81ED-4DB2-BD59-A6C34878D82A}">
                    <a16:rowId xmlns:a16="http://schemas.microsoft.com/office/drawing/2014/main" val="4237371100"/>
                  </a:ext>
                </a:extLst>
              </a:tr>
              <a:tr h="686087">
                <a:tc>
                  <a:txBody>
                    <a:bodyPr/>
                    <a:lstStyle/>
                    <a:p>
                      <a:pPr>
                        <a:spcBef>
                          <a:spcPts val="1200"/>
                        </a:spcBef>
                        <a:spcAft>
                          <a:spcPts val="300"/>
                        </a:spcAft>
                      </a:pPr>
                      <a:r>
                        <a:rPr lang="it-IT" sz="700" kern="1600">
                          <a:effectLst/>
                          <a:latin typeface="+mj-lt"/>
                        </a:rPr>
                        <a:t>Morfosintassi</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gridSpan="2">
                  <a:txBody>
                    <a:bodyPr/>
                    <a:lstStyle/>
                    <a:p>
                      <a:pPr algn="just"/>
                      <a:r>
                        <a:rPr lang="it-IT" sz="700">
                          <a:effectLst/>
                          <a:latin typeface="+mj-lt"/>
                        </a:rPr>
                        <a:t>Corretta</a:t>
                      </a:r>
                    </a:p>
                    <a:p>
                      <a:pPr algn="just"/>
                      <a:r>
                        <a:rPr lang="it-IT" sz="700">
                          <a:effectLst/>
                          <a:latin typeface="+mj-lt"/>
                        </a:rPr>
                        <a:t>Con  errori occasionali</a:t>
                      </a:r>
                    </a:p>
                    <a:p>
                      <a:pPr algn="just"/>
                      <a:r>
                        <a:rPr lang="it-IT" sz="700">
                          <a:effectLst/>
                          <a:latin typeface="+mj-lt"/>
                        </a:rPr>
                        <a:t>Con errori che non pregiudicano la comprensione</a:t>
                      </a:r>
                    </a:p>
                    <a:p>
                      <a:pPr algn="just"/>
                      <a:r>
                        <a:rPr lang="it-IT" sz="700">
                          <a:effectLst/>
                          <a:latin typeface="+mj-lt"/>
                        </a:rPr>
                        <a:t>Con ripetuti  errori, che rendono difficoltosa  la comprensione</a:t>
                      </a:r>
                    </a:p>
                    <a:p>
                      <a:pPr algn="just"/>
                      <a:r>
                        <a:rPr lang="it-IT" sz="700">
                          <a:effectLst/>
                          <a:latin typeface="+mj-lt"/>
                        </a:rPr>
                        <a:t>Con ripetuti e gravi errori, che rendono impossibile la comprensione</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hMerge="1">
                  <a:txBody>
                    <a:bodyPr/>
                    <a:lstStyle/>
                    <a:p>
                      <a:endParaRPr lang="it-IT"/>
                    </a:p>
                  </a:txBody>
                  <a:tcPr/>
                </a:tc>
                <a:tc>
                  <a:txBody>
                    <a:bodyPr/>
                    <a:lstStyle/>
                    <a:p>
                      <a:pPr algn="ctr"/>
                      <a:r>
                        <a:rPr lang="it-IT" sz="700">
                          <a:effectLst/>
                          <a:latin typeface="+mj-lt"/>
                        </a:rPr>
                        <a:t>5</a:t>
                      </a:r>
                    </a:p>
                    <a:p>
                      <a:pPr algn="ctr"/>
                      <a:r>
                        <a:rPr lang="it-IT" sz="700">
                          <a:effectLst/>
                          <a:latin typeface="+mj-lt"/>
                        </a:rPr>
                        <a:t>4</a:t>
                      </a:r>
                    </a:p>
                    <a:p>
                      <a:pPr algn="ctr"/>
                      <a:r>
                        <a:rPr lang="it-IT" sz="700">
                          <a:effectLst/>
                          <a:latin typeface="+mj-lt"/>
                        </a:rPr>
                        <a:t>3</a:t>
                      </a:r>
                    </a:p>
                    <a:p>
                      <a:pPr algn="ctr"/>
                      <a:r>
                        <a:rPr lang="it-IT" sz="700">
                          <a:effectLst/>
                          <a:latin typeface="+mj-lt"/>
                        </a:rPr>
                        <a:t>2</a:t>
                      </a:r>
                    </a:p>
                    <a:p>
                      <a:pPr algn="ctr"/>
                      <a:r>
                        <a:rPr lang="it-IT" sz="700">
                          <a:effectLst/>
                          <a:latin typeface="+mj-lt"/>
                        </a:rPr>
                        <a:t> </a:t>
                      </a:r>
                    </a:p>
                    <a:p>
                      <a:pPr algn="ctr"/>
                      <a:r>
                        <a:rPr lang="it-IT" sz="700">
                          <a:effectLst/>
                          <a:latin typeface="+mj-lt"/>
                        </a:rPr>
                        <a:t>1</a:t>
                      </a:r>
                      <a:endParaRPr lang="it-IT" sz="700">
                        <a:effectLst/>
                        <a:latin typeface="+mj-lt"/>
                        <a:ea typeface="Times New Roman" panose="02020603050405020304" pitchFamily="18" charset="0"/>
                      </a:endParaRPr>
                    </a:p>
                  </a:txBody>
                  <a:tcPr marL="20227" marR="20227" marT="0" marB="0"/>
                </a:tc>
                <a:extLst>
                  <a:ext uri="{0D108BD9-81ED-4DB2-BD59-A6C34878D82A}">
                    <a16:rowId xmlns:a16="http://schemas.microsoft.com/office/drawing/2014/main" val="1064733208"/>
                  </a:ext>
                </a:extLst>
              </a:tr>
              <a:tr h="686087">
                <a:tc>
                  <a:txBody>
                    <a:bodyPr/>
                    <a:lstStyle/>
                    <a:p>
                      <a:pPr>
                        <a:spcBef>
                          <a:spcPts val="1200"/>
                        </a:spcBef>
                        <a:spcAft>
                          <a:spcPts val="300"/>
                        </a:spcAft>
                      </a:pPr>
                      <a:r>
                        <a:rPr lang="it-IT" sz="700" kern="1600">
                          <a:effectLst/>
                          <a:latin typeface="+mj-lt"/>
                        </a:rPr>
                        <a:t>Lessico</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gridSpan="2">
                  <a:txBody>
                    <a:bodyPr/>
                    <a:lstStyle/>
                    <a:p>
                      <a:pPr algn="just"/>
                      <a:r>
                        <a:rPr lang="it-IT" sz="700">
                          <a:effectLst/>
                          <a:latin typeface="+mj-lt"/>
                        </a:rPr>
                        <a:t>Appropriato, ricco e vario</a:t>
                      </a:r>
                    </a:p>
                    <a:p>
                      <a:pPr algn="just"/>
                      <a:r>
                        <a:rPr lang="it-IT" sz="700">
                          <a:effectLst/>
                          <a:latin typeface="+mj-lt"/>
                        </a:rPr>
                        <a:t>Vario, con qualche lieve imprecisione</a:t>
                      </a:r>
                    </a:p>
                    <a:p>
                      <a:pPr algn="just"/>
                      <a:r>
                        <a:rPr lang="it-IT" sz="700">
                          <a:effectLst/>
                          <a:latin typeface="+mj-lt"/>
                        </a:rPr>
                        <a:t>Essenziale, pur in presenza di ripetizioni ed imprecisioni</a:t>
                      </a:r>
                    </a:p>
                    <a:p>
                      <a:pPr algn="just"/>
                      <a:r>
                        <a:rPr lang="it-IT" sz="700">
                          <a:effectLst/>
                          <a:latin typeface="+mj-lt"/>
                        </a:rPr>
                        <a:t>Impreciso e limitato</a:t>
                      </a:r>
                    </a:p>
                    <a:p>
                      <a:pPr algn="just"/>
                      <a:r>
                        <a:rPr lang="it-IT" sz="700">
                          <a:effectLst/>
                          <a:latin typeface="+mj-lt"/>
                        </a:rPr>
                        <a:t>Inadeguato</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hMerge="1">
                  <a:txBody>
                    <a:bodyPr/>
                    <a:lstStyle/>
                    <a:p>
                      <a:endParaRPr lang="it-IT"/>
                    </a:p>
                  </a:txBody>
                  <a:tcPr/>
                </a:tc>
                <a:tc>
                  <a:txBody>
                    <a:bodyPr/>
                    <a:lstStyle/>
                    <a:p>
                      <a:pPr algn="ctr"/>
                      <a:r>
                        <a:rPr lang="it-IT" sz="700">
                          <a:effectLst/>
                          <a:latin typeface="+mj-lt"/>
                        </a:rPr>
                        <a:t>5</a:t>
                      </a:r>
                    </a:p>
                    <a:p>
                      <a:pPr algn="ctr"/>
                      <a:r>
                        <a:rPr lang="it-IT" sz="700">
                          <a:effectLst/>
                          <a:latin typeface="+mj-lt"/>
                        </a:rPr>
                        <a:t>4</a:t>
                      </a:r>
                    </a:p>
                    <a:p>
                      <a:pPr algn="ctr"/>
                      <a:r>
                        <a:rPr lang="it-IT" sz="700">
                          <a:effectLst/>
                          <a:latin typeface="+mj-lt"/>
                        </a:rPr>
                        <a:t>3</a:t>
                      </a:r>
                    </a:p>
                    <a:p>
                      <a:pPr algn="ctr"/>
                      <a:r>
                        <a:rPr lang="it-IT" sz="700">
                          <a:effectLst/>
                          <a:latin typeface="+mj-lt"/>
                        </a:rPr>
                        <a:t>2</a:t>
                      </a:r>
                    </a:p>
                    <a:p>
                      <a:pPr algn="ctr"/>
                      <a:r>
                        <a:rPr lang="it-IT" sz="700">
                          <a:effectLst/>
                          <a:latin typeface="+mj-lt"/>
                        </a:rPr>
                        <a:t>1</a:t>
                      </a:r>
                      <a:endParaRPr lang="it-IT" sz="700">
                        <a:effectLst/>
                        <a:latin typeface="+mj-lt"/>
                        <a:ea typeface="Times New Roman" panose="02020603050405020304" pitchFamily="18" charset="0"/>
                      </a:endParaRPr>
                    </a:p>
                  </a:txBody>
                  <a:tcPr marL="20227" marR="20227" marT="0" marB="0"/>
                </a:tc>
                <a:extLst>
                  <a:ext uri="{0D108BD9-81ED-4DB2-BD59-A6C34878D82A}">
                    <a16:rowId xmlns:a16="http://schemas.microsoft.com/office/drawing/2014/main" val="1540811030"/>
                  </a:ext>
                </a:extLst>
              </a:tr>
              <a:tr h="686087">
                <a:tc>
                  <a:txBody>
                    <a:bodyPr/>
                    <a:lstStyle/>
                    <a:p>
                      <a:pPr>
                        <a:spcBef>
                          <a:spcPts val="1200"/>
                        </a:spcBef>
                        <a:spcAft>
                          <a:spcPts val="300"/>
                        </a:spcAft>
                      </a:pPr>
                      <a:r>
                        <a:rPr lang="it-IT" sz="700" kern="1600">
                          <a:effectLst/>
                          <a:latin typeface="+mj-lt"/>
                        </a:rPr>
                        <a:t>Comprensione</a:t>
                      </a:r>
                    </a:p>
                    <a:p>
                      <a:pPr algn="just"/>
                      <a:r>
                        <a:rPr lang="it-IT" sz="700">
                          <a:effectLst/>
                          <a:latin typeface="+mj-lt"/>
                        </a:rPr>
                        <a:t> </a:t>
                      </a:r>
                    </a:p>
                    <a:p>
                      <a:pPr algn="just"/>
                      <a:r>
                        <a:rPr lang="it-IT" sz="700">
                          <a:effectLst/>
                          <a:latin typeface="+mj-lt"/>
                        </a:rPr>
                        <a:t> </a:t>
                      </a:r>
                    </a:p>
                    <a:p>
                      <a:pPr algn="just"/>
                      <a:r>
                        <a:rPr lang="it-IT" sz="700">
                          <a:effectLst/>
                          <a:latin typeface="+mj-lt"/>
                        </a:rPr>
                        <a:t> </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gridSpan="2">
                  <a:txBody>
                    <a:bodyPr/>
                    <a:lstStyle/>
                    <a:p>
                      <a:pPr algn="just"/>
                      <a:r>
                        <a:rPr lang="it-IT" sz="700">
                          <a:effectLst/>
                          <a:latin typeface="+mj-lt"/>
                        </a:rPr>
                        <a:t>Approfondita, completa e dettagliata</a:t>
                      </a:r>
                    </a:p>
                    <a:p>
                      <a:pPr algn="just"/>
                      <a:r>
                        <a:rPr lang="it-IT" sz="700">
                          <a:effectLst/>
                          <a:latin typeface="+mj-lt"/>
                        </a:rPr>
                        <a:t>Completa e dettagliata</a:t>
                      </a:r>
                    </a:p>
                    <a:p>
                      <a:pPr algn="just"/>
                      <a:r>
                        <a:rPr lang="it-IT" sz="700">
                          <a:effectLst/>
                          <a:latin typeface="+mj-lt"/>
                        </a:rPr>
                        <a:t>Globale</a:t>
                      </a:r>
                    </a:p>
                    <a:p>
                      <a:pPr algn="just"/>
                      <a:r>
                        <a:rPr lang="it-IT" sz="700">
                          <a:effectLst/>
                          <a:latin typeface="+mj-lt"/>
                        </a:rPr>
                        <a:t>Incerta e parziale</a:t>
                      </a:r>
                    </a:p>
                    <a:p>
                      <a:pPr algn="just"/>
                      <a:r>
                        <a:rPr lang="it-IT" sz="700">
                          <a:effectLst/>
                          <a:latin typeface="+mj-lt"/>
                        </a:rPr>
                        <a:t>Assente</a:t>
                      </a:r>
                    </a:p>
                    <a:p>
                      <a:pPr algn="just"/>
                      <a:r>
                        <a:rPr lang="it-IT" sz="700">
                          <a:effectLst/>
                          <a:latin typeface="+mj-lt"/>
                        </a:rPr>
                        <a:t> </a:t>
                      </a:r>
                      <a:endParaRPr lang="it-IT" sz="700">
                        <a:effectLst/>
                        <a:latin typeface="+mj-lt"/>
                        <a:ea typeface="Times New Roman" panose="02020603050405020304" pitchFamily="18" charset="0"/>
                      </a:endParaRPr>
                    </a:p>
                  </a:txBody>
                  <a:tcPr marL="20227" marR="20227" marT="0" marB="0"/>
                </a:tc>
                <a:tc hMerge="1">
                  <a:txBody>
                    <a:bodyPr/>
                    <a:lstStyle/>
                    <a:p>
                      <a:endParaRPr lang="it-IT"/>
                    </a:p>
                  </a:txBody>
                  <a:tcPr/>
                </a:tc>
                <a:tc>
                  <a:txBody>
                    <a:bodyPr/>
                    <a:lstStyle/>
                    <a:p>
                      <a:pPr algn="ctr"/>
                      <a:r>
                        <a:rPr lang="it-IT" sz="700">
                          <a:effectLst/>
                          <a:latin typeface="+mj-lt"/>
                        </a:rPr>
                        <a:t>5</a:t>
                      </a:r>
                    </a:p>
                    <a:p>
                      <a:pPr algn="ctr"/>
                      <a:r>
                        <a:rPr lang="it-IT" sz="700">
                          <a:effectLst/>
                          <a:latin typeface="+mj-lt"/>
                        </a:rPr>
                        <a:t>4</a:t>
                      </a:r>
                    </a:p>
                    <a:p>
                      <a:pPr algn="ctr"/>
                      <a:r>
                        <a:rPr lang="it-IT" sz="700">
                          <a:effectLst/>
                          <a:latin typeface="+mj-lt"/>
                        </a:rPr>
                        <a:t>3</a:t>
                      </a:r>
                    </a:p>
                    <a:p>
                      <a:pPr algn="ctr"/>
                      <a:r>
                        <a:rPr lang="it-IT" sz="700">
                          <a:effectLst/>
                          <a:latin typeface="+mj-lt"/>
                        </a:rPr>
                        <a:t>2</a:t>
                      </a:r>
                    </a:p>
                    <a:p>
                      <a:pPr algn="ctr"/>
                      <a:r>
                        <a:rPr lang="it-IT" sz="700">
                          <a:effectLst/>
                          <a:latin typeface="+mj-lt"/>
                        </a:rPr>
                        <a:t>1</a:t>
                      </a:r>
                      <a:endParaRPr lang="it-IT" sz="700">
                        <a:effectLst/>
                        <a:latin typeface="+mj-lt"/>
                        <a:ea typeface="Times New Roman" panose="02020603050405020304" pitchFamily="18" charset="0"/>
                      </a:endParaRPr>
                    </a:p>
                  </a:txBody>
                  <a:tcPr marL="20227" marR="20227" marT="0" marB="0"/>
                </a:tc>
                <a:extLst>
                  <a:ext uri="{0D108BD9-81ED-4DB2-BD59-A6C34878D82A}">
                    <a16:rowId xmlns:a16="http://schemas.microsoft.com/office/drawing/2014/main" val="2130539176"/>
                  </a:ext>
                </a:extLst>
              </a:tr>
              <a:tr h="686087">
                <a:tc>
                  <a:txBody>
                    <a:bodyPr/>
                    <a:lstStyle/>
                    <a:p>
                      <a:pPr>
                        <a:spcBef>
                          <a:spcPts val="1200"/>
                        </a:spcBef>
                        <a:spcAft>
                          <a:spcPts val="300"/>
                        </a:spcAft>
                      </a:pPr>
                      <a:r>
                        <a:rPr lang="it-IT" sz="700" kern="1600">
                          <a:effectLst/>
                          <a:latin typeface="+mj-lt"/>
                        </a:rPr>
                        <a:t>Sintesi</a:t>
                      </a:r>
                      <a:endParaRPr lang="it-IT" sz="700" b="1" kern="1600">
                        <a:effectLst/>
                        <a:latin typeface="+mj-lt"/>
                        <a:ea typeface="Times New Roman" panose="02020603050405020304" pitchFamily="18" charset="0"/>
                        <a:cs typeface="Times New Roman" panose="02020603050405020304" pitchFamily="18" charset="0"/>
                      </a:endParaRPr>
                    </a:p>
                  </a:txBody>
                  <a:tcPr marL="20227" marR="20227" marT="0" marB="0"/>
                </a:tc>
                <a:tc gridSpan="2">
                  <a:txBody>
                    <a:bodyPr/>
                    <a:lstStyle/>
                    <a:p>
                      <a:pPr algn="just"/>
                      <a:r>
                        <a:rPr lang="it-IT" sz="700">
                          <a:effectLst/>
                          <a:latin typeface="+mj-lt"/>
                        </a:rPr>
                        <a:t>Puntuale e significativa </a:t>
                      </a:r>
                    </a:p>
                    <a:p>
                      <a:pPr algn="just"/>
                      <a:r>
                        <a:rPr lang="it-IT" sz="700">
                          <a:effectLst/>
                          <a:latin typeface="+mj-lt"/>
                        </a:rPr>
                        <a:t>Completa</a:t>
                      </a:r>
                    </a:p>
                    <a:p>
                      <a:pPr algn="just"/>
                      <a:r>
                        <a:rPr lang="it-IT" sz="700">
                          <a:effectLst/>
                          <a:latin typeface="+mj-lt"/>
                        </a:rPr>
                        <a:t>Essenziale</a:t>
                      </a:r>
                    </a:p>
                    <a:p>
                      <a:pPr algn="just"/>
                      <a:r>
                        <a:rPr lang="it-IT" sz="700">
                          <a:effectLst/>
                          <a:latin typeface="+mj-lt"/>
                        </a:rPr>
                        <a:t>Incompleta</a:t>
                      </a:r>
                    </a:p>
                    <a:p>
                      <a:pPr algn="just"/>
                      <a:r>
                        <a:rPr lang="it-IT" sz="700">
                          <a:effectLst/>
                          <a:latin typeface="+mj-lt"/>
                        </a:rPr>
                        <a:t>Inesistente</a:t>
                      </a:r>
                      <a:endParaRPr lang="it-IT" sz="700">
                        <a:effectLst/>
                        <a:latin typeface="+mj-lt"/>
                        <a:ea typeface="Times New Roman" panose="02020603050405020304" pitchFamily="18" charset="0"/>
                      </a:endParaRPr>
                    </a:p>
                  </a:txBody>
                  <a:tcPr marL="20227" marR="20227" marT="0" marB="0"/>
                </a:tc>
                <a:tc hMerge="1">
                  <a:txBody>
                    <a:bodyPr/>
                    <a:lstStyle/>
                    <a:p>
                      <a:endParaRPr lang="it-IT"/>
                    </a:p>
                  </a:txBody>
                  <a:tcPr/>
                </a:tc>
                <a:tc>
                  <a:txBody>
                    <a:bodyPr/>
                    <a:lstStyle/>
                    <a:p>
                      <a:pPr algn="ctr"/>
                      <a:r>
                        <a:rPr lang="it-IT" sz="700" dirty="0">
                          <a:effectLst/>
                          <a:latin typeface="+mj-lt"/>
                        </a:rPr>
                        <a:t>5</a:t>
                      </a:r>
                    </a:p>
                    <a:p>
                      <a:pPr algn="ctr"/>
                      <a:r>
                        <a:rPr lang="it-IT" sz="700" dirty="0">
                          <a:effectLst/>
                          <a:latin typeface="+mj-lt"/>
                        </a:rPr>
                        <a:t>4</a:t>
                      </a:r>
                    </a:p>
                    <a:p>
                      <a:pPr algn="ctr"/>
                      <a:r>
                        <a:rPr lang="it-IT" sz="700" dirty="0">
                          <a:effectLst/>
                          <a:latin typeface="+mj-lt"/>
                        </a:rPr>
                        <a:t>3</a:t>
                      </a:r>
                    </a:p>
                    <a:p>
                      <a:pPr algn="ctr"/>
                      <a:r>
                        <a:rPr lang="it-IT" sz="700" dirty="0">
                          <a:effectLst/>
                          <a:latin typeface="+mj-lt"/>
                        </a:rPr>
                        <a:t>2</a:t>
                      </a:r>
                    </a:p>
                    <a:p>
                      <a:pPr algn="ctr"/>
                      <a:r>
                        <a:rPr lang="it-IT" sz="700" dirty="0">
                          <a:effectLst/>
                          <a:latin typeface="+mj-lt"/>
                        </a:rPr>
                        <a:t>1</a:t>
                      </a:r>
                    </a:p>
                    <a:p>
                      <a:pPr algn="ctr"/>
                      <a:r>
                        <a:rPr lang="it-IT" sz="700" dirty="0">
                          <a:effectLst/>
                          <a:latin typeface="+mj-lt"/>
                        </a:rPr>
                        <a:t> </a:t>
                      </a:r>
                      <a:endParaRPr lang="it-IT" sz="700" dirty="0">
                        <a:effectLst/>
                        <a:latin typeface="+mj-lt"/>
                        <a:ea typeface="Times New Roman" panose="02020603050405020304" pitchFamily="18" charset="0"/>
                      </a:endParaRPr>
                    </a:p>
                  </a:txBody>
                  <a:tcPr marL="20227" marR="20227" marT="0" marB="0"/>
                </a:tc>
                <a:extLst>
                  <a:ext uri="{0D108BD9-81ED-4DB2-BD59-A6C34878D82A}">
                    <a16:rowId xmlns:a16="http://schemas.microsoft.com/office/drawing/2014/main" val="264276226"/>
                  </a:ext>
                </a:extLst>
              </a:tr>
            </a:tbl>
          </a:graphicData>
        </a:graphic>
      </p:graphicFrame>
    </p:spTree>
    <p:custDataLst>
      <p:tags r:id="rId1"/>
    </p:custDataLst>
    <p:extLst>
      <p:ext uri="{BB962C8B-B14F-4D97-AF65-F5344CB8AC3E}">
        <p14:creationId xmlns:p14="http://schemas.microsoft.com/office/powerpoint/2010/main" val="3266460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D21FE00-B651-5B4D-9EED-4BFF3B0EBAD2}"/>
              </a:ext>
            </a:extLst>
          </p:cNvPr>
          <p:cNvSpPr>
            <a:spLocks noGrp="1"/>
          </p:cNvSpPr>
          <p:nvPr>
            <p:ph type="title"/>
          </p:nvPr>
        </p:nvSpPr>
        <p:spPr>
          <a:xfrm>
            <a:off x="581193" y="702156"/>
            <a:ext cx="4076153" cy="5156642"/>
          </a:xfrm>
        </p:spPr>
        <p:txBody>
          <a:bodyPr anchor="ctr">
            <a:normAutofit/>
          </a:bodyPr>
          <a:lstStyle/>
          <a:p>
            <a:r>
              <a:rPr lang="it-IT" sz="2800">
                <a:solidFill>
                  <a:schemeClr val="tx2"/>
                </a:solidFill>
              </a:rPr>
              <a:t>La normativa di riferimento</a:t>
            </a: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B1904555-3BE1-0048-BDC2-51686B731FBC}"/>
              </a:ext>
            </a:extLst>
          </p:cNvPr>
          <p:cNvSpPr>
            <a:spLocks noGrp="1"/>
          </p:cNvSpPr>
          <p:nvPr>
            <p:ph idx="1"/>
          </p:nvPr>
        </p:nvSpPr>
        <p:spPr>
          <a:xfrm>
            <a:off x="4776743" y="702156"/>
            <a:ext cx="6932904" cy="5956096"/>
          </a:xfrm>
        </p:spPr>
        <p:txBody>
          <a:bodyPr>
            <a:normAutofit/>
          </a:bodyPr>
          <a:lstStyle/>
          <a:p>
            <a:pPr lvl="0" algn="just">
              <a:lnSpc>
                <a:spcPct val="110000"/>
              </a:lnSpc>
            </a:pPr>
            <a:r>
              <a:rPr lang="it-IT" sz="1400" dirty="0">
                <a:solidFill>
                  <a:schemeClr val="tx1"/>
                </a:solidFill>
                <a:latin typeface="+mj-lt"/>
              </a:rPr>
              <a:t>La </a:t>
            </a:r>
            <a:r>
              <a:rPr lang="it-IT" sz="1400" b="1" dirty="0">
                <a:solidFill>
                  <a:schemeClr val="tx1"/>
                </a:solidFill>
                <a:latin typeface="+mj-lt"/>
              </a:rPr>
              <a:t>Circolare ministeriale del ministero dell’Istruzione del 17 marzo 2020</a:t>
            </a:r>
            <a:r>
              <a:rPr lang="it-IT" sz="1400" dirty="0">
                <a:solidFill>
                  <a:schemeClr val="tx1"/>
                </a:solidFill>
                <a:latin typeface="+mj-lt"/>
              </a:rPr>
              <a:t>, con oggetto “emergenza sanitaria da nuovo Coronavirus” - </a:t>
            </a:r>
            <a:r>
              <a:rPr lang="it-IT" sz="1400" i="1" dirty="0">
                <a:solidFill>
                  <a:schemeClr val="tx1"/>
                </a:solidFill>
                <a:latin typeface="+mj-lt"/>
              </a:rPr>
              <a:t>“Prime indicazioni operative per le attività didattiche a distanza</a:t>
            </a:r>
            <a:r>
              <a:rPr lang="it-IT" sz="1400" dirty="0">
                <a:solidFill>
                  <a:schemeClr val="tx1"/>
                </a:solidFill>
                <a:latin typeface="+mj-lt"/>
              </a:rPr>
              <a:t>” - </a:t>
            </a:r>
            <a:r>
              <a:rPr lang="it-IT" sz="1400" i="1" dirty="0">
                <a:solidFill>
                  <a:schemeClr val="tx1"/>
                </a:solidFill>
                <a:latin typeface="+mj-lt"/>
              </a:rPr>
              <a:t>“Progettazione delle attività”.</a:t>
            </a:r>
            <a:endParaRPr lang="it-IT" sz="1400" dirty="0">
              <a:solidFill>
                <a:schemeClr val="tx1"/>
              </a:solidFill>
              <a:latin typeface="+mj-lt"/>
            </a:endParaRPr>
          </a:p>
          <a:p>
            <a:pPr lvl="0" algn="just">
              <a:lnSpc>
                <a:spcPct val="110000"/>
              </a:lnSpc>
            </a:pPr>
            <a:r>
              <a:rPr lang="it-IT" sz="1400" dirty="0">
                <a:solidFill>
                  <a:schemeClr val="tx1"/>
                </a:solidFill>
                <a:latin typeface="+mj-lt"/>
              </a:rPr>
              <a:t>Già le istruzioni operative del </a:t>
            </a:r>
            <a:r>
              <a:rPr lang="it-IT" sz="1400" b="1" dirty="0">
                <a:solidFill>
                  <a:schemeClr val="tx1"/>
                </a:solidFill>
                <a:latin typeface="+mj-lt"/>
              </a:rPr>
              <a:t>Decreto del Presidente del Consiglio dei Ministri dell’8 marzo 2020</a:t>
            </a:r>
            <a:r>
              <a:rPr lang="it-IT" sz="1400" dirty="0">
                <a:solidFill>
                  <a:schemeClr val="tx1"/>
                </a:solidFill>
                <a:latin typeface="+mj-lt"/>
              </a:rPr>
              <a:t> sottolineano due elementi fondamentali. Da un lato la necessità di una programmazione delle attività a distanza; dall’altro l’esigenza di considerare la didattica a distanza non solo come trasmissione di compiti da svolgere, ma come un percorso completo e complesso. </a:t>
            </a:r>
          </a:p>
          <a:p>
            <a:pPr lvl="0" algn="just">
              <a:lnSpc>
                <a:spcPct val="110000"/>
              </a:lnSpc>
            </a:pPr>
            <a:r>
              <a:rPr lang="it-IT" sz="1400" b="1" dirty="0">
                <a:solidFill>
                  <a:schemeClr val="tx1"/>
                </a:solidFill>
                <a:latin typeface="+mj-lt"/>
              </a:rPr>
              <a:t>DPR 15 marzo 2010,</a:t>
            </a:r>
            <a:r>
              <a:rPr lang="it-IT" sz="1400" dirty="0">
                <a:solidFill>
                  <a:schemeClr val="tx1"/>
                </a:solidFill>
                <a:latin typeface="+mj-lt"/>
              </a:rPr>
              <a:t> n. 89</a:t>
            </a:r>
          </a:p>
          <a:p>
            <a:pPr marL="273050" indent="0" algn="just">
              <a:lnSpc>
                <a:spcPct val="110000"/>
              </a:lnSpc>
              <a:buNone/>
            </a:pPr>
            <a:r>
              <a:rPr lang="it-IT" sz="1400" dirty="0">
                <a:solidFill>
                  <a:schemeClr val="tx1"/>
                </a:solidFill>
                <a:latin typeface="+mj-lt"/>
              </a:rPr>
              <a:t>Indicazioni nazionali per i piani di studio personalizzati dei percorsi liceali. Piano degli studi e Obiettivi specifici di apprendimento. Regolamento recante revisione dell'assetto ordinamentale, organizzativo e didattico dei licei a norma dell'articolo 64, comma 4, del decreto-legge 25 giugno 2008, n. 112, convertito, con modificazioni, dalla legge 6 agosto 2008, n. 133. (10G0111) (GU n.137 del 15-6-2010 - Suppl. Ordinario n. 128)</a:t>
            </a:r>
          </a:p>
          <a:p>
            <a:pPr lvl="0" algn="just">
              <a:lnSpc>
                <a:spcPct val="110000"/>
              </a:lnSpc>
            </a:pPr>
            <a:r>
              <a:rPr lang="it-IT" sz="1400" b="1" dirty="0">
                <a:solidFill>
                  <a:schemeClr val="tx1"/>
                </a:solidFill>
                <a:latin typeface="+mj-lt"/>
              </a:rPr>
              <a:t>DM 22 agosto 2007, N. 139</a:t>
            </a:r>
            <a:endParaRPr lang="it-IT" sz="1400" dirty="0">
              <a:solidFill>
                <a:schemeClr val="tx1"/>
              </a:solidFill>
              <a:latin typeface="+mj-lt"/>
            </a:endParaRPr>
          </a:p>
          <a:p>
            <a:pPr marL="273050" indent="0" algn="just">
              <a:lnSpc>
                <a:spcPct val="110000"/>
              </a:lnSpc>
              <a:buNone/>
            </a:pPr>
            <a:r>
              <a:rPr lang="it-IT" sz="1400" dirty="0">
                <a:solidFill>
                  <a:schemeClr val="tx1"/>
                </a:solidFill>
                <a:latin typeface="+mj-lt"/>
              </a:rPr>
              <a:t>Regolamento recante norme in materia di adempimento dell’obbligo di istruzione </a:t>
            </a:r>
          </a:p>
          <a:p>
            <a:pPr>
              <a:lnSpc>
                <a:spcPct val="110000"/>
              </a:lnSpc>
            </a:pPr>
            <a:endParaRPr lang="it-IT" sz="1400" dirty="0">
              <a:solidFill>
                <a:schemeClr val="tx1"/>
              </a:solidFill>
              <a:latin typeface="+mj-lt"/>
            </a:endParaRPr>
          </a:p>
        </p:txBody>
      </p:sp>
    </p:spTree>
    <p:custDataLst>
      <p:tags r:id="rId1"/>
    </p:custDataLst>
    <p:extLst>
      <p:ext uri="{BB962C8B-B14F-4D97-AF65-F5344CB8AC3E}">
        <p14:creationId xmlns:p14="http://schemas.microsoft.com/office/powerpoint/2010/main" val="846902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B98A56E1-9AFD-D94E-BDA6-0898E812B42C}"/>
              </a:ext>
            </a:extLst>
          </p:cNvPr>
          <p:cNvSpPr txBox="1"/>
          <p:nvPr/>
        </p:nvSpPr>
        <p:spPr>
          <a:xfrm>
            <a:off x="609906" y="702155"/>
            <a:ext cx="3568661" cy="1269713"/>
          </a:xfrm>
          <a:prstGeom prst="rect">
            <a:avLst/>
          </a:prstGeom>
        </p:spPr>
        <p:txBody>
          <a:bodyPr vert="horz" lIns="91440" tIns="45720" rIns="91440" bIns="45720" rtlCol="0" anchor="b">
            <a:normAutofit/>
          </a:bodyPr>
          <a:lstStyle/>
          <a:p>
            <a:pPr>
              <a:spcBef>
                <a:spcPct val="0"/>
              </a:spcBef>
              <a:spcAft>
                <a:spcPts val="600"/>
              </a:spcAft>
            </a:pPr>
            <a:r>
              <a:rPr lang="en-US" sz="2800" cap="all" dirty="0">
                <a:solidFill>
                  <a:schemeClr val="tx1">
                    <a:lumMod val="75000"/>
                    <a:lumOff val="25000"/>
                  </a:schemeClr>
                </a:solidFill>
                <a:latin typeface="+mj-lt"/>
                <a:ea typeface="+mj-ea"/>
                <a:cs typeface="+mj-cs"/>
              </a:rPr>
              <a:t>LINGUA ORALE</a:t>
            </a:r>
          </a:p>
        </p:txBody>
      </p:sp>
      <p:sp>
        <p:nvSpPr>
          <p:cNvPr id="57" name="Rectangle 5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E243C681-52AA-C940-9502-686427AA8CC4}"/>
              </a:ext>
            </a:extLst>
          </p:cNvPr>
          <p:cNvSpPr>
            <a:spLocks noChangeArrowheads="1"/>
          </p:cNvSpPr>
          <p:nvPr/>
        </p:nvSpPr>
        <p:spPr bwMode="auto">
          <a:xfrm>
            <a:off x="609906" y="2340864"/>
            <a:ext cx="3568661" cy="3634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just" fontAlgn="base">
              <a:spcBef>
                <a:spcPct val="20000"/>
              </a:spcBef>
              <a:spcAft>
                <a:spcPts val="600"/>
              </a:spcAft>
              <a:buClr>
                <a:schemeClr val="accent1"/>
              </a:buClr>
              <a:buSzPct val="92000"/>
              <a:buFont typeface="Wingdings 2" panose="05020102010507070707" pitchFamily="18" charset="2"/>
              <a:buChar char=""/>
              <a:tabLst/>
            </a:pPr>
            <a:r>
              <a:rPr kumimoji="0" lang="en-US" altLang="it-IT" b="0" i="0" u="none" strike="noStrike" cap="none" normalizeH="0" baseline="0" dirty="0">
                <a:ln>
                  <a:noFill/>
                </a:ln>
                <a:solidFill>
                  <a:schemeClr val="tx1">
                    <a:lumMod val="75000"/>
                    <a:lumOff val="25000"/>
                  </a:schemeClr>
                </a:solidFill>
                <a:effectLst/>
                <a:latin typeface="+mj-lt"/>
              </a:rPr>
              <a:t>Il </a:t>
            </a:r>
            <a:r>
              <a:rPr kumimoji="0" lang="en-US" altLang="it-IT" b="0" i="0" u="none" strike="noStrike" cap="none" normalizeH="0" baseline="0" dirty="0" err="1">
                <a:ln>
                  <a:noFill/>
                </a:ln>
                <a:solidFill>
                  <a:schemeClr val="tx1">
                    <a:lumMod val="75000"/>
                    <a:lumOff val="25000"/>
                  </a:schemeClr>
                </a:solidFill>
                <a:effectLst/>
                <a:latin typeface="+mj-lt"/>
              </a:rPr>
              <a:t>livello</a:t>
            </a:r>
            <a:r>
              <a:rPr kumimoji="0" lang="en-US" altLang="it-IT" b="0" i="0" u="none" strike="noStrike" cap="none" normalizeH="0" baseline="0" dirty="0">
                <a:ln>
                  <a:noFill/>
                </a:ln>
                <a:solidFill>
                  <a:schemeClr val="tx1">
                    <a:lumMod val="75000"/>
                    <a:lumOff val="25000"/>
                  </a:schemeClr>
                </a:solidFill>
                <a:effectLst/>
                <a:latin typeface="+mj-lt"/>
              </a:rPr>
              <a:t> di </a:t>
            </a:r>
            <a:r>
              <a:rPr kumimoji="0" lang="en-US" altLang="it-IT" b="0" i="0" u="none" strike="noStrike" cap="none" normalizeH="0" baseline="0" dirty="0" err="1">
                <a:ln>
                  <a:noFill/>
                </a:ln>
                <a:solidFill>
                  <a:schemeClr val="tx1">
                    <a:lumMod val="75000"/>
                    <a:lumOff val="25000"/>
                  </a:schemeClr>
                </a:solidFill>
                <a:effectLst/>
                <a:latin typeface="+mj-lt"/>
              </a:rPr>
              <a:t>sufficienza</a:t>
            </a:r>
            <a:r>
              <a:rPr kumimoji="0" lang="en-US" altLang="it-IT" b="0" i="0" u="none" strike="noStrike" cap="none" normalizeH="0" baseline="0" dirty="0">
                <a:ln>
                  <a:noFill/>
                </a:ln>
                <a:solidFill>
                  <a:schemeClr val="tx1">
                    <a:lumMod val="75000"/>
                    <a:lumOff val="25000"/>
                  </a:schemeClr>
                </a:solidFill>
                <a:effectLst/>
                <a:latin typeface="+mj-lt"/>
              </a:rPr>
              <a:t> è </a:t>
            </a:r>
            <a:r>
              <a:rPr kumimoji="0" lang="en-US" altLang="it-IT" b="0" i="0" u="none" strike="noStrike" cap="none" normalizeH="0" baseline="0" dirty="0" err="1">
                <a:ln>
                  <a:noFill/>
                </a:ln>
                <a:solidFill>
                  <a:schemeClr val="tx1">
                    <a:lumMod val="75000"/>
                    <a:lumOff val="25000"/>
                  </a:schemeClr>
                </a:solidFill>
                <a:effectLst/>
                <a:latin typeface="+mj-lt"/>
              </a:rPr>
              <a:t>rappresentato</a:t>
            </a:r>
            <a:r>
              <a:rPr kumimoji="0" lang="en-US" altLang="it-IT" b="0" i="0" u="none" strike="noStrike" cap="none" normalizeH="0" baseline="0" dirty="0">
                <a:ln>
                  <a:noFill/>
                </a:ln>
                <a:solidFill>
                  <a:schemeClr val="tx1">
                    <a:lumMod val="75000"/>
                    <a:lumOff val="25000"/>
                  </a:schemeClr>
                </a:solidFill>
                <a:effectLst/>
                <a:latin typeface="+mj-lt"/>
              </a:rPr>
              <a:t> dal </a:t>
            </a:r>
            <a:r>
              <a:rPr kumimoji="0" lang="en-US" altLang="it-IT" b="0" i="0" u="none" strike="noStrike" cap="none" normalizeH="0" baseline="0" dirty="0" err="1">
                <a:ln>
                  <a:noFill/>
                </a:ln>
                <a:solidFill>
                  <a:schemeClr val="tx1">
                    <a:lumMod val="75000"/>
                    <a:lumOff val="25000"/>
                  </a:schemeClr>
                </a:solidFill>
                <a:effectLst/>
                <a:latin typeface="+mj-lt"/>
              </a:rPr>
              <a:t>punteggio</a:t>
            </a:r>
            <a:r>
              <a:rPr kumimoji="0" lang="en-US" altLang="it-IT" b="0" i="0" u="none" strike="noStrike" cap="none" normalizeH="0" baseline="0" dirty="0">
                <a:ln>
                  <a:noFill/>
                </a:ln>
                <a:solidFill>
                  <a:schemeClr val="tx1">
                    <a:lumMod val="75000"/>
                    <a:lumOff val="25000"/>
                  </a:schemeClr>
                </a:solidFill>
                <a:effectLst/>
                <a:latin typeface="+mj-lt"/>
              </a:rPr>
              <a:t> 3 di </a:t>
            </a:r>
            <a:r>
              <a:rPr kumimoji="0" lang="en-US" altLang="it-IT" b="0" i="0" u="none" strike="noStrike" cap="none" normalizeH="0" baseline="0" dirty="0" err="1">
                <a:ln>
                  <a:noFill/>
                </a:ln>
                <a:solidFill>
                  <a:schemeClr val="tx1">
                    <a:lumMod val="75000"/>
                    <a:lumOff val="25000"/>
                  </a:schemeClr>
                </a:solidFill>
                <a:effectLst/>
                <a:latin typeface="+mj-lt"/>
              </a:rPr>
              <a:t>ogni</a:t>
            </a:r>
            <a:r>
              <a:rPr kumimoji="0" lang="en-US" altLang="it-IT" b="0" i="0" u="none" strike="noStrike" cap="none" normalizeH="0" baseline="0" dirty="0">
                <a:ln>
                  <a:noFill/>
                </a:ln>
                <a:solidFill>
                  <a:schemeClr val="tx1">
                    <a:lumMod val="75000"/>
                    <a:lumOff val="25000"/>
                  </a:schemeClr>
                </a:solidFill>
                <a:effectLst/>
                <a:latin typeface="+mj-lt"/>
              </a:rPr>
              <a:t> </a:t>
            </a:r>
            <a:r>
              <a:rPr kumimoji="0" lang="en-US" altLang="it-IT" b="0" i="0" u="none" strike="noStrike" cap="none" normalizeH="0" baseline="0" dirty="0" err="1">
                <a:ln>
                  <a:noFill/>
                </a:ln>
                <a:solidFill>
                  <a:schemeClr val="tx1">
                    <a:lumMod val="75000"/>
                    <a:lumOff val="25000"/>
                  </a:schemeClr>
                </a:solidFill>
                <a:effectLst/>
                <a:latin typeface="+mj-lt"/>
              </a:rPr>
              <a:t>indicatore</a:t>
            </a:r>
            <a:r>
              <a:rPr kumimoji="0" lang="en-US" altLang="it-IT" b="0" i="0" u="none" strike="noStrike" cap="none" normalizeH="0" baseline="0" dirty="0">
                <a:ln>
                  <a:noFill/>
                </a:ln>
                <a:solidFill>
                  <a:schemeClr val="tx1">
                    <a:lumMod val="75000"/>
                    <a:lumOff val="25000"/>
                  </a:schemeClr>
                </a:solidFill>
                <a:effectLst/>
                <a:latin typeface="+mj-lt"/>
              </a:rPr>
              <a:t>.</a:t>
            </a:r>
          </a:p>
          <a:p>
            <a:pPr marL="0" marR="0" lvl="0" indent="0" fontAlgn="base">
              <a:spcBef>
                <a:spcPct val="20000"/>
              </a:spcBef>
              <a:spcAft>
                <a:spcPts val="600"/>
              </a:spcAft>
              <a:buClr>
                <a:schemeClr val="accent1"/>
              </a:buClr>
              <a:buSzPct val="92000"/>
              <a:buFont typeface="Wingdings 2" panose="05020102010507070707" pitchFamily="18" charset="2"/>
              <a:buChar char=""/>
              <a:tabLst/>
            </a:pPr>
            <a:endParaRPr kumimoji="0" lang="en-US" altLang="it-IT" b="0" i="0" u="none" strike="noStrike" cap="none" normalizeH="0" baseline="0" dirty="0">
              <a:ln>
                <a:noFill/>
              </a:ln>
              <a:solidFill>
                <a:schemeClr val="tx1">
                  <a:lumMod val="75000"/>
                  <a:lumOff val="25000"/>
                </a:schemeClr>
              </a:solidFill>
              <a:effectLst/>
              <a:latin typeface="+mj-lt"/>
            </a:endParaRPr>
          </a:p>
        </p:txBody>
      </p:sp>
      <p:graphicFrame>
        <p:nvGraphicFramePr>
          <p:cNvPr id="2" name="Tabella 1">
            <a:extLst>
              <a:ext uri="{FF2B5EF4-FFF2-40B4-BE49-F238E27FC236}">
                <a16:creationId xmlns:a16="http://schemas.microsoft.com/office/drawing/2014/main" id="{5D8B9596-8470-4AE3-9F1D-B32CBB3B14BA}"/>
              </a:ext>
            </a:extLst>
          </p:cNvPr>
          <p:cNvGraphicFramePr>
            <a:graphicFrameLocks noGrp="1"/>
          </p:cNvGraphicFramePr>
          <p:nvPr>
            <p:extLst>
              <p:ext uri="{D42A27DB-BD31-4B8C-83A1-F6EECF244321}">
                <p14:modId xmlns:p14="http://schemas.microsoft.com/office/powerpoint/2010/main" val="1025374457"/>
              </p:ext>
            </p:extLst>
          </p:nvPr>
        </p:nvGraphicFramePr>
        <p:xfrm>
          <a:off x="4654296" y="864961"/>
          <a:ext cx="6735274" cy="5000890"/>
        </p:xfrm>
        <a:graphic>
          <a:graphicData uri="http://schemas.openxmlformats.org/drawingml/2006/table">
            <a:tbl>
              <a:tblPr firstRow="1" firstCol="1" lastRow="1" lastCol="1" bandRow="1" bandCol="1">
                <a:tableStyleId>{17292A2E-F333-43FB-9621-5CBBE7FDCDCB}</a:tableStyleId>
              </a:tblPr>
              <a:tblGrid>
                <a:gridCol w="1018588">
                  <a:extLst>
                    <a:ext uri="{9D8B030D-6E8A-4147-A177-3AD203B41FA5}">
                      <a16:colId xmlns:a16="http://schemas.microsoft.com/office/drawing/2014/main" val="3285588724"/>
                    </a:ext>
                  </a:extLst>
                </a:gridCol>
                <a:gridCol w="1892754">
                  <a:extLst>
                    <a:ext uri="{9D8B030D-6E8A-4147-A177-3AD203B41FA5}">
                      <a16:colId xmlns:a16="http://schemas.microsoft.com/office/drawing/2014/main" val="3677379739"/>
                    </a:ext>
                  </a:extLst>
                </a:gridCol>
                <a:gridCol w="1921572">
                  <a:extLst>
                    <a:ext uri="{9D8B030D-6E8A-4147-A177-3AD203B41FA5}">
                      <a16:colId xmlns:a16="http://schemas.microsoft.com/office/drawing/2014/main" val="1168703620"/>
                    </a:ext>
                  </a:extLst>
                </a:gridCol>
                <a:gridCol w="1902360">
                  <a:extLst>
                    <a:ext uri="{9D8B030D-6E8A-4147-A177-3AD203B41FA5}">
                      <a16:colId xmlns:a16="http://schemas.microsoft.com/office/drawing/2014/main" val="1184705513"/>
                    </a:ext>
                  </a:extLst>
                </a:gridCol>
              </a:tblGrid>
              <a:tr h="488765">
                <a:tc>
                  <a:txBody>
                    <a:bodyPr/>
                    <a:lstStyle/>
                    <a:p>
                      <a:pPr algn="just"/>
                      <a:r>
                        <a:rPr lang="it-IT" sz="800">
                          <a:effectLst/>
                          <a:latin typeface="+mj-lt"/>
                        </a:rPr>
                        <a:t>VALUTAZIONE IN DECIMI</a:t>
                      </a:r>
                    </a:p>
                    <a:p>
                      <a:pPr algn="just"/>
                      <a:r>
                        <a:rPr lang="it-IT" sz="800">
                          <a:effectLst/>
                          <a:latin typeface="+mj-lt"/>
                        </a:rPr>
                        <a:t>Con l’utilizzo anche dei mezzi voti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CONOSCENZE</a:t>
                      </a:r>
                    </a:p>
                    <a:p>
                      <a:pPr algn="just"/>
                      <a:r>
                        <a:rPr lang="it-IT" sz="800">
                          <a:effectLst/>
                          <a:latin typeface="+mj-lt"/>
                        </a:rPr>
                        <a:t>in termini di: </a:t>
                      </a:r>
                    </a:p>
                    <a:p>
                      <a:pPr algn="just"/>
                      <a:r>
                        <a:rPr lang="it-IT" sz="800">
                          <a:effectLst/>
                          <a:latin typeface="+mj-lt"/>
                        </a:rPr>
                        <a:t>Contenuti, grammatica e lessico</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UTILIZZAZIONE DELLE CONOSCENZE</a:t>
                      </a:r>
                    </a:p>
                    <a:p>
                      <a:pPr algn="just"/>
                      <a:r>
                        <a:rPr lang="it-IT" sz="800">
                          <a:effectLst/>
                          <a:latin typeface="+mj-lt"/>
                        </a:rPr>
                        <a:t>in termini di: comprensione, rielaborazione, sintesi e capacità di operare collegamenti </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ESPOSIZIONE</a:t>
                      </a:r>
                    </a:p>
                    <a:p>
                      <a:pPr algn="just"/>
                      <a:r>
                        <a:rPr lang="it-IT" sz="800">
                          <a:effectLst/>
                          <a:latin typeface="+mj-lt"/>
                        </a:rPr>
                        <a:t>in termini di: </a:t>
                      </a:r>
                    </a:p>
                    <a:p>
                      <a:pPr algn="just"/>
                      <a:r>
                        <a:rPr lang="it-IT" sz="800">
                          <a:effectLst/>
                          <a:latin typeface="+mj-lt"/>
                        </a:rPr>
                        <a:t>Scioltezza, pronuncia, interazione e autonomia dell’esposizione</a:t>
                      </a:r>
                      <a:endParaRPr lang="it-IT" sz="80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1369208564"/>
                  </a:ext>
                </a:extLst>
              </a:tr>
              <a:tr h="488765">
                <a:tc>
                  <a:txBody>
                    <a:bodyPr/>
                    <a:lstStyle/>
                    <a:p>
                      <a:pPr algn="just"/>
                      <a:r>
                        <a:rPr lang="it-IT" sz="800">
                          <a:effectLst/>
                          <a:latin typeface="+mj-lt"/>
                        </a:rPr>
                        <a:t>9 / 10</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Rivela una conoscenza approfondita e documentata dei contenuti.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Utilizza le conoscenze in modo sicuro. Produce un discorso ben articolato. Opera sintesi originali. Elabora collegamenti in modo efficace.</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Si esprime in modo scorrevole, sicuro e corretto.</a:t>
                      </a:r>
                    </a:p>
                    <a:p>
                      <a:pPr algn="just"/>
                      <a:r>
                        <a:rPr lang="it-IT" sz="800">
                          <a:effectLst/>
                          <a:latin typeface="+mj-lt"/>
                        </a:rPr>
                        <a:t>Usa un lessico ricco, rigoroso e accurato.</a:t>
                      </a:r>
                    </a:p>
                    <a:p>
                      <a:pPr algn="just"/>
                      <a:r>
                        <a:rPr lang="it-IT" sz="800">
                          <a:effectLst/>
                          <a:latin typeface="+mj-lt"/>
                        </a:rPr>
                        <a:t>Interagisce in modo naturale e spontaneo.</a:t>
                      </a:r>
                      <a:endParaRPr lang="it-IT" sz="80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2812093705"/>
                  </a:ext>
                </a:extLst>
              </a:tr>
              <a:tr h="604039">
                <a:tc>
                  <a:txBody>
                    <a:bodyPr/>
                    <a:lstStyle/>
                    <a:p>
                      <a:pPr algn="just"/>
                      <a:r>
                        <a:rPr lang="it-IT" sz="800">
                          <a:effectLst/>
                          <a:latin typeface="+mj-lt"/>
                        </a:rPr>
                        <a:t>8</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Rivela una conoscenza precisa e consapevole dei contenuti.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Utilizza le conoscenze in modo sicuro. Produce un discorso coerente e coeso.</a:t>
                      </a:r>
                    </a:p>
                    <a:p>
                      <a:pPr algn="just"/>
                      <a:r>
                        <a:rPr lang="it-IT" sz="800">
                          <a:effectLst/>
                          <a:latin typeface="+mj-lt"/>
                        </a:rPr>
                        <a:t>Opera sintesi complete.</a:t>
                      </a:r>
                    </a:p>
                    <a:p>
                      <a:pPr algn="just"/>
                      <a:r>
                        <a:rPr lang="it-IT" sz="800">
                          <a:effectLst/>
                          <a:latin typeface="+mj-lt"/>
                        </a:rPr>
                        <a:t>Elabora collegamenti pertinenti.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Si esprime in modo chiaro e lineare, pur con occasionali incertezze grammaticali e/o di pronuncia.</a:t>
                      </a:r>
                    </a:p>
                    <a:p>
                      <a:pPr algn="just"/>
                      <a:r>
                        <a:rPr lang="it-IT" sz="800">
                          <a:effectLst/>
                          <a:latin typeface="+mj-lt"/>
                        </a:rPr>
                        <a:t>Usa un lessico preciso e vario.</a:t>
                      </a:r>
                    </a:p>
                    <a:p>
                      <a:pPr algn="just"/>
                      <a:r>
                        <a:rPr lang="it-IT" sz="800">
                          <a:effectLst/>
                          <a:latin typeface="+mj-lt"/>
                        </a:rPr>
                        <a:t>Interagisce in modo efficace ed autonomo.</a:t>
                      </a:r>
                      <a:endParaRPr lang="it-IT" sz="80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4001041145"/>
                  </a:ext>
                </a:extLst>
              </a:tr>
              <a:tr h="719314">
                <a:tc>
                  <a:txBody>
                    <a:bodyPr/>
                    <a:lstStyle/>
                    <a:p>
                      <a:pPr algn="just"/>
                      <a:r>
                        <a:rPr lang="it-IT" sz="800">
                          <a:effectLst/>
                          <a:latin typeface="+mj-lt"/>
                        </a:rPr>
                        <a:t>7</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Rivela una conoscenza chiara dei contenuti fondamentali richiesti.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Utilizza le conoscenze in modo consapevole.</a:t>
                      </a:r>
                    </a:p>
                    <a:p>
                      <a:pPr algn="just"/>
                      <a:r>
                        <a:rPr lang="it-IT" sz="800">
                          <a:effectLst/>
                          <a:latin typeface="+mj-lt"/>
                        </a:rPr>
                        <a:t>Produce un discorso ordinato.</a:t>
                      </a:r>
                    </a:p>
                    <a:p>
                      <a:pPr algn="just"/>
                      <a:r>
                        <a:rPr lang="it-IT" sz="800">
                          <a:effectLst/>
                          <a:latin typeface="+mj-lt"/>
                        </a:rPr>
                        <a:t>Opera sintesi corrette.</a:t>
                      </a:r>
                    </a:p>
                    <a:p>
                      <a:pPr algn="just"/>
                      <a:r>
                        <a:rPr lang="it-IT" sz="800">
                          <a:effectLst/>
                          <a:latin typeface="+mj-lt"/>
                        </a:rPr>
                        <a:t>Elabora semplici collegamenti.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Si esprime in modo lineare, anche se con occasionali errori di grammatica e/o di pronuncia.</a:t>
                      </a:r>
                    </a:p>
                    <a:p>
                      <a:pPr algn="just"/>
                      <a:r>
                        <a:rPr lang="it-IT" sz="800">
                          <a:effectLst/>
                          <a:latin typeface="+mj-lt"/>
                        </a:rPr>
                        <a:t>Usa un lessico appropriato, anche se ripetitivo.</a:t>
                      </a:r>
                    </a:p>
                    <a:p>
                      <a:pPr algn="just"/>
                      <a:r>
                        <a:rPr lang="it-IT" sz="800">
                          <a:effectLst/>
                          <a:latin typeface="+mj-lt"/>
                        </a:rPr>
                        <a:t>Interagisce in modo efficace.</a:t>
                      </a:r>
                      <a:endParaRPr lang="it-IT" sz="80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1207760667"/>
                  </a:ext>
                </a:extLst>
              </a:tr>
              <a:tr h="604039">
                <a:tc>
                  <a:txBody>
                    <a:bodyPr/>
                    <a:lstStyle/>
                    <a:p>
                      <a:pPr algn="just"/>
                      <a:r>
                        <a:rPr lang="it-IT" sz="800">
                          <a:effectLst/>
                          <a:latin typeface="+mj-lt"/>
                        </a:rPr>
                        <a:t>6</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Rivela una conoscenza essenziale dei contenuti richiesti.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Utilizza le conoscenze con sostanziale correttezza. Produce un discorso semplice e comprensibile, anche se non sempre ordinato. Opera sintesi essenziali. Elabora collegamenti guidati.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Si esprime con essenziale efficacia comunicativa, pur con errori di grammatica.</a:t>
                      </a:r>
                    </a:p>
                    <a:p>
                      <a:pPr algn="just"/>
                      <a:r>
                        <a:rPr lang="it-IT" sz="800">
                          <a:effectLst/>
                          <a:latin typeface="+mj-lt"/>
                        </a:rPr>
                        <a:t>Usa un lessico semplice.</a:t>
                      </a:r>
                    </a:p>
                    <a:p>
                      <a:pPr algn="just"/>
                      <a:r>
                        <a:rPr lang="it-IT" sz="800">
                          <a:effectLst/>
                          <a:latin typeface="+mj-lt"/>
                        </a:rPr>
                        <a:t>Interagisce in modo accettabile e con qualche esitazione.</a:t>
                      </a:r>
                      <a:endParaRPr lang="it-IT" sz="80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3772780100"/>
                  </a:ext>
                </a:extLst>
              </a:tr>
              <a:tr h="719314">
                <a:tc>
                  <a:txBody>
                    <a:bodyPr/>
                    <a:lstStyle/>
                    <a:p>
                      <a:pPr algn="just"/>
                      <a:r>
                        <a:rPr lang="it-IT" sz="800">
                          <a:effectLst/>
                          <a:latin typeface="+mj-lt"/>
                        </a:rPr>
                        <a:t>5</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Rivela una conoscenza parziale ed imprecisa dei contenuti.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Utilizza le conoscenze in modo approssimativo.</a:t>
                      </a:r>
                    </a:p>
                    <a:p>
                      <a:pPr algn="just"/>
                      <a:r>
                        <a:rPr lang="it-IT" sz="800">
                          <a:effectLst/>
                          <a:latin typeface="+mj-lt"/>
                        </a:rPr>
                        <a:t>Produce un discorso frammentario e/o incompleto.</a:t>
                      </a:r>
                    </a:p>
                    <a:p>
                      <a:pPr algn="just"/>
                      <a:r>
                        <a:rPr lang="it-IT" sz="800">
                          <a:effectLst/>
                          <a:latin typeface="+mj-lt"/>
                        </a:rPr>
                        <a:t>Opera sintesi parziali e/o confuse. Elabora collegamenti in modo impreciso.</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Si esprime in modo generico, talvolta scorretto.</a:t>
                      </a:r>
                    </a:p>
                    <a:p>
                      <a:pPr algn="just"/>
                      <a:r>
                        <a:rPr lang="it-IT" sz="800">
                          <a:effectLst/>
                          <a:latin typeface="+mj-lt"/>
                        </a:rPr>
                        <a:t>Usa un lessico impreciso e limitato.</a:t>
                      </a:r>
                    </a:p>
                    <a:p>
                      <a:pPr algn="just"/>
                      <a:r>
                        <a:rPr lang="it-IT" sz="800">
                          <a:effectLst/>
                          <a:latin typeface="+mj-lt"/>
                        </a:rPr>
                        <a:t>Interagisce con poca autonomia.</a:t>
                      </a:r>
                      <a:endParaRPr lang="it-IT" sz="80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165110133"/>
                  </a:ext>
                </a:extLst>
              </a:tr>
              <a:tr h="719314">
                <a:tc>
                  <a:txBody>
                    <a:bodyPr/>
                    <a:lstStyle/>
                    <a:p>
                      <a:pPr marL="685800" indent="-685800" algn="just"/>
                      <a:r>
                        <a:rPr lang="it-IT" sz="800">
                          <a:effectLst/>
                          <a:latin typeface="+mj-lt"/>
                        </a:rPr>
                        <a:t>4</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Rivela una conoscenza lacunosa dei contenuti.</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Utilizza le conoscenze in modo scorretto. Produce un discorso disordinato e si contraddice.</a:t>
                      </a:r>
                    </a:p>
                    <a:p>
                      <a:pPr algn="just"/>
                      <a:r>
                        <a:rPr lang="it-IT" sz="800">
                          <a:effectLst/>
                          <a:latin typeface="+mj-lt"/>
                        </a:rPr>
                        <a:t>Opera sintesi scorrette.</a:t>
                      </a:r>
                    </a:p>
                    <a:p>
                      <a:pPr algn="just"/>
                      <a:r>
                        <a:rPr lang="it-IT" sz="800">
                          <a:effectLst/>
                          <a:latin typeface="+mj-lt"/>
                        </a:rPr>
                        <a:t>Elabora collegamenti in modo incongruente o inesatto.</a:t>
                      </a:r>
                      <a:endParaRPr lang="it-IT" sz="80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Si esprime in modo scorretto.</a:t>
                      </a:r>
                    </a:p>
                    <a:p>
                      <a:pPr algn="just"/>
                      <a:r>
                        <a:rPr lang="it-IT" sz="800">
                          <a:effectLst/>
                          <a:latin typeface="+mj-lt"/>
                        </a:rPr>
                        <a:t>Usa un lessico improprio.</a:t>
                      </a:r>
                    </a:p>
                    <a:p>
                      <a:pPr algn="just"/>
                      <a:r>
                        <a:rPr lang="it-IT" sz="800">
                          <a:effectLst/>
                          <a:latin typeface="+mj-lt"/>
                        </a:rPr>
                        <a:t>Non interagisce.</a:t>
                      </a:r>
                      <a:endParaRPr lang="it-IT" sz="80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1595532537"/>
                  </a:ext>
                </a:extLst>
              </a:tr>
              <a:tr h="604039">
                <a:tc>
                  <a:txBody>
                    <a:bodyPr/>
                    <a:lstStyle/>
                    <a:p>
                      <a:pPr marL="685800" indent="-685800" algn="just"/>
                      <a:r>
                        <a:rPr lang="it-IT" sz="800" dirty="0">
                          <a:effectLst/>
                          <a:latin typeface="+mj-lt"/>
                        </a:rPr>
                        <a:t>3 / 2</a:t>
                      </a:r>
                      <a:endParaRPr lang="it-IT" sz="800" dirty="0">
                        <a:effectLst/>
                        <a:latin typeface="+mj-lt"/>
                        <a:ea typeface="Times New Roman" panose="02020603050405020304" pitchFamily="18" charset="0"/>
                      </a:endParaRPr>
                    </a:p>
                  </a:txBody>
                  <a:tcPr marL="23460" marR="23460" marT="0" marB="0"/>
                </a:tc>
                <a:tc>
                  <a:txBody>
                    <a:bodyPr/>
                    <a:lstStyle/>
                    <a:p>
                      <a:pPr algn="just"/>
                      <a:r>
                        <a:rPr lang="it-IT" sz="800">
                          <a:effectLst/>
                          <a:latin typeface="+mj-lt"/>
                        </a:rPr>
                        <a:t>Rivela una conoscenza non pertinente e/o scorretta dei contenuti.</a:t>
                      </a:r>
                      <a:endParaRPr lang="it-IT" sz="800">
                        <a:effectLst/>
                        <a:latin typeface="+mj-lt"/>
                        <a:ea typeface="Times New Roman" panose="02020603050405020304" pitchFamily="18" charset="0"/>
                      </a:endParaRPr>
                    </a:p>
                  </a:txBody>
                  <a:tcPr marL="23460" marR="23460" marT="0" marB="0"/>
                </a:tc>
                <a:tc>
                  <a:txBody>
                    <a:bodyPr/>
                    <a:lstStyle/>
                    <a:p>
                      <a:pPr algn="l"/>
                      <a:r>
                        <a:rPr lang="it-IT" sz="800">
                          <a:effectLst/>
                          <a:latin typeface="+mj-lt"/>
                        </a:rPr>
                        <a:t>Utilizza le conoscenze in modo scorretto e/o inefficace. Produce un discorso incomprensibile.</a:t>
                      </a:r>
                    </a:p>
                    <a:p>
                      <a:pPr algn="l"/>
                      <a:r>
                        <a:rPr lang="it-IT" sz="800">
                          <a:effectLst/>
                          <a:latin typeface="+mj-lt"/>
                        </a:rPr>
                        <a:t>Non opera alcuna sintesi.</a:t>
                      </a:r>
                    </a:p>
                    <a:p>
                      <a:pPr algn="l"/>
                      <a:r>
                        <a:rPr lang="it-IT" sz="800">
                          <a:effectLst/>
                          <a:latin typeface="+mj-lt"/>
                        </a:rPr>
                        <a:t>Non elabora alcun collegamento.</a:t>
                      </a:r>
                      <a:endParaRPr lang="it-IT" sz="800">
                        <a:effectLst/>
                        <a:latin typeface="+mj-lt"/>
                        <a:ea typeface="Times New Roman" panose="02020603050405020304" pitchFamily="18" charset="0"/>
                      </a:endParaRPr>
                    </a:p>
                  </a:txBody>
                  <a:tcPr marL="23460" marR="23460" marT="0" marB="0"/>
                </a:tc>
                <a:tc>
                  <a:txBody>
                    <a:bodyPr/>
                    <a:lstStyle/>
                    <a:p>
                      <a:pPr algn="just"/>
                      <a:r>
                        <a:rPr lang="it-IT" sz="800" dirty="0">
                          <a:effectLst/>
                          <a:latin typeface="+mj-lt"/>
                        </a:rPr>
                        <a:t>Si esprime in modo talmente scorretto da rendere impossibile la comprensione del messaggio.</a:t>
                      </a:r>
                      <a:endParaRPr lang="it-IT" sz="800" dirty="0">
                        <a:effectLst/>
                        <a:latin typeface="+mj-lt"/>
                        <a:ea typeface="Times New Roman" panose="02020603050405020304" pitchFamily="18" charset="0"/>
                      </a:endParaRPr>
                    </a:p>
                  </a:txBody>
                  <a:tcPr marL="23460" marR="23460" marT="0" marB="0"/>
                </a:tc>
                <a:extLst>
                  <a:ext uri="{0D108BD9-81ED-4DB2-BD59-A6C34878D82A}">
                    <a16:rowId xmlns:a16="http://schemas.microsoft.com/office/drawing/2014/main" val="1908970021"/>
                  </a:ext>
                </a:extLst>
              </a:tr>
            </a:tbl>
          </a:graphicData>
        </a:graphic>
      </p:graphicFrame>
    </p:spTree>
    <p:custDataLst>
      <p:tags r:id="rId1"/>
    </p:custDataLst>
    <p:extLst>
      <p:ext uri="{BB962C8B-B14F-4D97-AF65-F5344CB8AC3E}">
        <p14:creationId xmlns:p14="http://schemas.microsoft.com/office/powerpoint/2010/main" val="1802495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B98A56E1-9AFD-D94E-BDA6-0898E812B42C}"/>
              </a:ext>
            </a:extLst>
          </p:cNvPr>
          <p:cNvSpPr txBox="1"/>
          <p:nvPr/>
        </p:nvSpPr>
        <p:spPr>
          <a:xfrm>
            <a:off x="673169" y="2069041"/>
            <a:ext cx="3568661" cy="1269713"/>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2800" cap="all" dirty="0">
                <a:solidFill>
                  <a:schemeClr val="tx1">
                    <a:lumMod val="75000"/>
                    <a:lumOff val="25000"/>
                  </a:schemeClr>
                </a:solidFill>
                <a:latin typeface="+mj-lt"/>
                <a:ea typeface="+mj-ea"/>
                <a:cs typeface="+mj-cs"/>
              </a:rPr>
              <a:t>PROVE OGGETTIVE</a:t>
            </a:r>
          </a:p>
          <a:p>
            <a:pPr>
              <a:lnSpc>
                <a:spcPct val="90000"/>
              </a:lnSpc>
              <a:spcBef>
                <a:spcPct val="0"/>
              </a:spcBef>
              <a:spcAft>
                <a:spcPts val="600"/>
              </a:spcAft>
            </a:pPr>
            <a:r>
              <a:rPr lang="en-US" sz="2800" cap="all" dirty="0">
                <a:solidFill>
                  <a:schemeClr val="tx1">
                    <a:lumMod val="75000"/>
                    <a:lumOff val="25000"/>
                  </a:schemeClr>
                </a:solidFill>
                <a:latin typeface="+mj-lt"/>
                <a:ea typeface="+mj-ea"/>
                <a:cs typeface="+mj-cs"/>
              </a:rPr>
              <a:t>GRIGLIA DI VALUTAZIONE</a:t>
            </a:r>
          </a:p>
        </p:txBody>
      </p:sp>
      <p:sp>
        <p:nvSpPr>
          <p:cNvPr id="70" name="Rectangle 69">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a16="http://schemas.microsoft.com/office/drawing/2014/main" id="{E243C681-52AA-C940-9502-686427AA8CC4}"/>
              </a:ext>
            </a:extLst>
          </p:cNvPr>
          <p:cNvSpPr>
            <a:spLocks noChangeArrowheads="1"/>
          </p:cNvSpPr>
          <p:nvPr/>
        </p:nvSpPr>
        <p:spPr bwMode="auto">
          <a:xfrm>
            <a:off x="638620" y="3202918"/>
            <a:ext cx="3568661" cy="3634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algn="just"/>
            <a:r>
              <a:rPr kumimoji="0" lang="en-US" altLang="it-IT" b="0" i="0" u="none" strike="noStrike" cap="none" normalizeH="0" baseline="0" dirty="0">
                <a:ln>
                  <a:noFill/>
                </a:ln>
                <a:effectLst/>
                <a:latin typeface="+mj-lt"/>
              </a:rPr>
              <a:t>* </a:t>
            </a:r>
            <a:r>
              <a:rPr lang="it-IT" dirty="0">
                <a:latin typeface="+mj-lt"/>
              </a:rPr>
              <a:t>Il livello di sufficienza è fissato tra il 70% e il 75% del punteggio realizzato dallo studente dell’intera prova. La fascia di oscillazione della percentuale è legata alle difficoltà globale della prova.</a:t>
            </a:r>
          </a:p>
          <a:p>
            <a:pPr marL="0" marR="0" lvl="0" indent="0" fontAlgn="base">
              <a:spcBef>
                <a:spcPct val="20000"/>
              </a:spcBef>
              <a:spcAft>
                <a:spcPts val="600"/>
              </a:spcAft>
              <a:buClr>
                <a:schemeClr val="accent1"/>
              </a:buClr>
              <a:buSzPct val="92000"/>
              <a:tabLst/>
            </a:pPr>
            <a:endParaRPr kumimoji="0" lang="en-US" altLang="it-IT" b="0" i="0" u="none" strike="noStrike" cap="none" normalizeH="0" baseline="0" dirty="0">
              <a:ln>
                <a:noFill/>
              </a:ln>
              <a:effectLst/>
              <a:latin typeface="+mj-lt"/>
            </a:endParaRPr>
          </a:p>
        </p:txBody>
      </p:sp>
      <p:graphicFrame>
        <p:nvGraphicFramePr>
          <p:cNvPr id="3" name="Tabella 2">
            <a:extLst>
              <a:ext uri="{FF2B5EF4-FFF2-40B4-BE49-F238E27FC236}">
                <a16:creationId xmlns:a16="http://schemas.microsoft.com/office/drawing/2014/main" id="{AC3960E8-F958-41ED-BA5F-A001756A2D33}"/>
              </a:ext>
            </a:extLst>
          </p:cNvPr>
          <p:cNvGraphicFramePr>
            <a:graphicFrameLocks noGrp="1"/>
          </p:cNvGraphicFramePr>
          <p:nvPr>
            <p:extLst>
              <p:ext uri="{D42A27DB-BD31-4B8C-83A1-F6EECF244321}">
                <p14:modId xmlns:p14="http://schemas.microsoft.com/office/powerpoint/2010/main" val="4215261793"/>
              </p:ext>
            </p:extLst>
          </p:nvPr>
        </p:nvGraphicFramePr>
        <p:xfrm>
          <a:off x="4654296" y="1020397"/>
          <a:ext cx="6735274" cy="4636714"/>
        </p:xfrm>
        <a:graphic>
          <a:graphicData uri="http://schemas.openxmlformats.org/drawingml/2006/table">
            <a:tbl>
              <a:tblPr firstRow="1" bandRow="1">
                <a:tableStyleId>{F5AB1C69-6EDB-4FF4-983F-18BD219EF322}</a:tableStyleId>
              </a:tblPr>
              <a:tblGrid>
                <a:gridCol w="2740365">
                  <a:extLst>
                    <a:ext uri="{9D8B030D-6E8A-4147-A177-3AD203B41FA5}">
                      <a16:colId xmlns:a16="http://schemas.microsoft.com/office/drawing/2014/main" val="1939732523"/>
                    </a:ext>
                  </a:extLst>
                </a:gridCol>
                <a:gridCol w="2963036">
                  <a:extLst>
                    <a:ext uri="{9D8B030D-6E8A-4147-A177-3AD203B41FA5}">
                      <a16:colId xmlns:a16="http://schemas.microsoft.com/office/drawing/2014/main" val="2149849239"/>
                    </a:ext>
                  </a:extLst>
                </a:gridCol>
                <a:gridCol w="1031873">
                  <a:extLst>
                    <a:ext uri="{9D8B030D-6E8A-4147-A177-3AD203B41FA5}">
                      <a16:colId xmlns:a16="http://schemas.microsoft.com/office/drawing/2014/main" val="1277769728"/>
                    </a:ext>
                  </a:extLst>
                </a:gridCol>
              </a:tblGrid>
              <a:tr h="889492">
                <a:tc>
                  <a:txBody>
                    <a:bodyPr/>
                    <a:lstStyle/>
                    <a:p>
                      <a:pPr algn="ctr"/>
                      <a:r>
                        <a:rPr lang="it-IT" sz="1400" b="1">
                          <a:effectLst/>
                          <a:latin typeface="+mj-lt"/>
                        </a:rPr>
                        <a:t>% punteggio totale</a:t>
                      </a:r>
                    </a:p>
                    <a:p>
                      <a:pPr algn="ctr"/>
                      <a:r>
                        <a:rPr lang="it-IT" sz="1400">
                          <a:effectLst/>
                          <a:latin typeface="+mj-lt"/>
                        </a:rPr>
                        <a:t> </a:t>
                      </a:r>
                    </a:p>
                    <a:p>
                      <a:pPr algn="ctr"/>
                      <a:r>
                        <a:rPr lang="it-IT" sz="1200">
                          <a:effectLst/>
                          <a:latin typeface="+mj-lt"/>
                        </a:rPr>
                        <a:t>70%</a:t>
                      </a:r>
                    </a:p>
                    <a:p>
                      <a:pPr algn="ctr"/>
                      <a:r>
                        <a:rPr lang="it-IT" sz="1400">
                          <a:effectLst/>
                          <a:latin typeface="+mj-lt"/>
                        </a:rPr>
                        <a:t> </a:t>
                      </a:r>
                      <a:endParaRPr lang="it-IT" sz="1400">
                        <a:effectLst/>
                        <a:latin typeface="+mj-lt"/>
                        <a:ea typeface="Times New Roman" panose="02020603050405020304" pitchFamily="18" charset="0"/>
                      </a:endParaRPr>
                    </a:p>
                  </a:txBody>
                  <a:tcPr marL="45999" marR="45999" marT="0" marB="0"/>
                </a:tc>
                <a:tc>
                  <a:txBody>
                    <a:bodyPr/>
                    <a:lstStyle/>
                    <a:p>
                      <a:pPr algn="ctr"/>
                      <a:r>
                        <a:rPr lang="it-IT" sz="1400" b="1">
                          <a:effectLst/>
                          <a:latin typeface="+mj-lt"/>
                        </a:rPr>
                        <a:t>% punteggio totale</a:t>
                      </a:r>
                    </a:p>
                    <a:p>
                      <a:pPr algn="ctr"/>
                      <a:r>
                        <a:rPr lang="it-IT" sz="1400">
                          <a:effectLst/>
                          <a:latin typeface="+mj-lt"/>
                        </a:rPr>
                        <a:t> </a:t>
                      </a:r>
                    </a:p>
                    <a:p>
                      <a:pPr algn="ctr"/>
                      <a:r>
                        <a:rPr lang="it-IT" sz="1200">
                          <a:effectLst/>
                          <a:latin typeface="+mj-lt"/>
                        </a:rPr>
                        <a:t>75%</a:t>
                      </a:r>
                    </a:p>
                    <a:p>
                      <a:pPr algn="just"/>
                      <a:r>
                        <a:rPr lang="it-IT" sz="1400">
                          <a:effectLst/>
                          <a:latin typeface="+mj-lt"/>
                        </a:rPr>
                        <a:t> </a:t>
                      </a:r>
                      <a:endParaRPr lang="it-IT" sz="1400">
                        <a:effectLst/>
                        <a:latin typeface="+mj-lt"/>
                        <a:ea typeface="Times New Roman" panose="02020603050405020304" pitchFamily="18" charset="0"/>
                      </a:endParaRPr>
                    </a:p>
                  </a:txBody>
                  <a:tcPr marL="45999" marR="45999" marT="0" marB="0"/>
                </a:tc>
                <a:tc>
                  <a:txBody>
                    <a:bodyPr/>
                    <a:lstStyle/>
                    <a:p>
                      <a:pPr algn="ctr">
                        <a:spcBef>
                          <a:spcPts val="1200"/>
                        </a:spcBef>
                        <a:spcAft>
                          <a:spcPts val="300"/>
                        </a:spcAft>
                      </a:pPr>
                      <a:r>
                        <a:rPr lang="it-IT" sz="1400" b="1" kern="1600">
                          <a:effectLst/>
                          <a:latin typeface="+mj-lt"/>
                        </a:rPr>
                        <a:t>Voto</a:t>
                      </a:r>
                      <a:endParaRPr lang="it-IT" sz="1400" b="1" kern="1600">
                        <a:effectLst/>
                        <a:latin typeface="+mj-lt"/>
                        <a:ea typeface="Times New Roman" panose="02020603050405020304" pitchFamily="18" charset="0"/>
                        <a:cs typeface="Times New Roman" panose="02020603050405020304" pitchFamily="18" charset="0"/>
                      </a:endParaRPr>
                    </a:p>
                  </a:txBody>
                  <a:tcPr marL="45999" marR="45999" marT="0" marB="0"/>
                </a:tc>
                <a:extLst>
                  <a:ext uri="{0D108BD9-81ED-4DB2-BD59-A6C34878D82A}">
                    <a16:rowId xmlns:a16="http://schemas.microsoft.com/office/drawing/2014/main" val="1331542689"/>
                  </a:ext>
                </a:extLst>
              </a:tr>
              <a:tr h="416358">
                <a:tc>
                  <a:txBody>
                    <a:bodyPr/>
                    <a:lstStyle/>
                    <a:p>
                      <a:pPr algn="ctr"/>
                      <a:r>
                        <a:rPr lang="it-IT" sz="1200">
                          <a:effectLst/>
                          <a:latin typeface="+mj-lt"/>
                        </a:rPr>
                        <a:t>100%</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100%</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10</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287901034"/>
                  </a:ext>
                </a:extLst>
              </a:tr>
              <a:tr h="416358">
                <a:tc>
                  <a:txBody>
                    <a:bodyPr/>
                    <a:lstStyle/>
                    <a:p>
                      <a:pPr algn="ctr"/>
                      <a:r>
                        <a:rPr lang="it-IT" sz="1200">
                          <a:effectLst/>
                          <a:latin typeface="+mj-lt"/>
                        </a:rPr>
                        <a:t>92,5%</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93,75</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9</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3061541904"/>
                  </a:ext>
                </a:extLst>
              </a:tr>
              <a:tr h="416358">
                <a:tc>
                  <a:txBody>
                    <a:bodyPr/>
                    <a:lstStyle/>
                    <a:p>
                      <a:pPr algn="ctr"/>
                      <a:r>
                        <a:rPr lang="it-IT" sz="1200">
                          <a:effectLst/>
                          <a:latin typeface="+mj-lt"/>
                        </a:rPr>
                        <a:t>85%</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87,5</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8</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4146695230"/>
                  </a:ext>
                </a:extLst>
              </a:tr>
              <a:tr h="416358">
                <a:tc>
                  <a:txBody>
                    <a:bodyPr/>
                    <a:lstStyle/>
                    <a:p>
                      <a:pPr algn="ctr"/>
                      <a:r>
                        <a:rPr lang="it-IT" sz="1200">
                          <a:effectLst/>
                          <a:latin typeface="+mj-lt"/>
                        </a:rPr>
                        <a:t>77,5%</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81,25</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7</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4061071925"/>
                  </a:ext>
                </a:extLst>
              </a:tr>
              <a:tr h="416358">
                <a:tc>
                  <a:txBody>
                    <a:bodyPr/>
                    <a:lstStyle/>
                    <a:p>
                      <a:pPr algn="ctr"/>
                      <a:r>
                        <a:rPr lang="it-IT" sz="1200">
                          <a:effectLst/>
                          <a:latin typeface="+mj-lt"/>
                        </a:rPr>
                        <a:t>70%</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75%</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6</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3556977524"/>
                  </a:ext>
                </a:extLst>
              </a:tr>
              <a:tr h="416358">
                <a:tc>
                  <a:txBody>
                    <a:bodyPr/>
                    <a:lstStyle/>
                    <a:p>
                      <a:pPr algn="ctr"/>
                      <a:r>
                        <a:rPr lang="it-IT" sz="1200">
                          <a:effectLst/>
                          <a:latin typeface="+mj-lt"/>
                        </a:rPr>
                        <a:t>62,5</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68,75</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5</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4200417624"/>
                  </a:ext>
                </a:extLst>
              </a:tr>
              <a:tr h="416358">
                <a:tc>
                  <a:txBody>
                    <a:bodyPr/>
                    <a:lstStyle/>
                    <a:p>
                      <a:pPr algn="ctr"/>
                      <a:r>
                        <a:rPr lang="it-IT" sz="1200">
                          <a:effectLst/>
                          <a:latin typeface="+mj-lt"/>
                        </a:rPr>
                        <a:t>50</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55</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4</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2618558194"/>
                  </a:ext>
                </a:extLst>
              </a:tr>
              <a:tr h="416358">
                <a:tc>
                  <a:txBody>
                    <a:bodyPr/>
                    <a:lstStyle/>
                    <a:p>
                      <a:pPr algn="ctr"/>
                      <a:r>
                        <a:rPr lang="it-IT" sz="1200">
                          <a:effectLst/>
                          <a:latin typeface="+mj-lt"/>
                        </a:rPr>
                        <a:t>37,5</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41,25</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3</a:t>
                      </a:r>
                      <a:endParaRPr lang="it-IT" sz="120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1369161474"/>
                  </a:ext>
                </a:extLst>
              </a:tr>
              <a:tr h="416358">
                <a:tc>
                  <a:txBody>
                    <a:bodyPr/>
                    <a:lstStyle/>
                    <a:p>
                      <a:pPr algn="ctr"/>
                      <a:r>
                        <a:rPr lang="it-IT" sz="1200">
                          <a:effectLst/>
                          <a:latin typeface="+mj-lt"/>
                        </a:rPr>
                        <a:t>25</a:t>
                      </a:r>
                      <a:endParaRPr lang="it-IT" sz="1200">
                        <a:effectLst/>
                        <a:latin typeface="+mj-lt"/>
                        <a:ea typeface="Times New Roman" panose="02020603050405020304" pitchFamily="18" charset="0"/>
                      </a:endParaRPr>
                    </a:p>
                  </a:txBody>
                  <a:tcPr marL="45999" marR="45999" marT="0" marB="0"/>
                </a:tc>
                <a:tc>
                  <a:txBody>
                    <a:bodyPr/>
                    <a:lstStyle/>
                    <a:p>
                      <a:pPr algn="ctr"/>
                      <a:r>
                        <a:rPr lang="it-IT" sz="1200">
                          <a:effectLst/>
                          <a:latin typeface="+mj-lt"/>
                        </a:rPr>
                        <a:t>27,50</a:t>
                      </a:r>
                    </a:p>
                    <a:p>
                      <a:pPr algn="ctr"/>
                      <a:r>
                        <a:rPr lang="it-IT" sz="1200">
                          <a:effectLst/>
                          <a:latin typeface="+mj-lt"/>
                        </a:rPr>
                        <a:t> </a:t>
                      </a:r>
                      <a:endParaRPr lang="it-IT" sz="1200">
                        <a:effectLst/>
                        <a:latin typeface="+mj-lt"/>
                        <a:ea typeface="Times New Roman" panose="02020603050405020304" pitchFamily="18" charset="0"/>
                      </a:endParaRPr>
                    </a:p>
                  </a:txBody>
                  <a:tcPr marL="45999" marR="45999" marT="0" marB="0"/>
                </a:tc>
                <a:tc>
                  <a:txBody>
                    <a:bodyPr/>
                    <a:lstStyle/>
                    <a:p>
                      <a:pPr algn="ctr"/>
                      <a:r>
                        <a:rPr lang="it-IT" sz="1200" dirty="0">
                          <a:effectLst/>
                          <a:latin typeface="+mj-lt"/>
                        </a:rPr>
                        <a:t>2</a:t>
                      </a:r>
                      <a:endParaRPr lang="it-IT" sz="1200" dirty="0">
                        <a:effectLst/>
                        <a:latin typeface="+mj-lt"/>
                        <a:ea typeface="Times New Roman" panose="02020603050405020304" pitchFamily="18" charset="0"/>
                      </a:endParaRPr>
                    </a:p>
                  </a:txBody>
                  <a:tcPr marL="45999" marR="45999" marT="0" marB="0"/>
                </a:tc>
                <a:extLst>
                  <a:ext uri="{0D108BD9-81ED-4DB2-BD59-A6C34878D82A}">
                    <a16:rowId xmlns:a16="http://schemas.microsoft.com/office/drawing/2014/main" val="2084136141"/>
                  </a:ext>
                </a:extLst>
              </a:tr>
            </a:tbl>
          </a:graphicData>
        </a:graphic>
      </p:graphicFrame>
    </p:spTree>
    <p:custDataLst>
      <p:tags r:id="rId1"/>
    </p:custDataLst>
    <p:extLst>
      <p:ext uri="{BB962C8B-B14F-4D97-AF65-F5344CB8AC3E}">
        <p14:creationId xmlns:p14="http://schemas.microsoft.com/office/powerpoint/2010/main" val="2788839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6A125A-A3C3-2445-AC69-5E338E0C702B}"/>
              </a:ext>
            </a:extLst>
          </p:cNvPr>
          <p:cNvSpPr>
            <a:spLocks noGrp="1"/>
          </p:cNvSpPr>
          <p:nvPr>
            <p:ph type="title"/>
          </p:nvPr>
        </p:nvSpPr>
        <p:spPr>
          <a:xfrm>
            <a:off x="746228" y="1037967"/>
            <a:ext cx="3054091" cy="4709131"/>
          </a:xfrm>
        </p:spPr>
        <p:txBody>
          <a:bodyPr vert="horz" lIns="91440" tIns="45720" rIns="91440" bIns="45720" rtlCol="0" anchor="ctr">
            <a:normAutofit/>
          </a:bodyPr>
          <a:lstStyle/>
          <a:p>
            <a:r>
              <a:rPr lang="en-US" sz="2800" dirty="0"/>
              <a:t>Macro moduli </a:t>
            </a:r>
            <a:r>
              <a:rPr lang="en-US" sz="2800" dirty="0" err="1"/>
              <a:t>contenuti</a:t>
            </a:r>
            <a:r>
              <a:rPr lang="en-US" sz="2800" dirty="0"/>
              <a:t> </a:t>
            </a:r>
            <a:r>
              <a:rPr lang="en-US" sz="2800" dirty="0" err="1"/>
              <a:t>culturali</a:t>
            </a:r>
            <a:r>
              <a:rPr lang="en-US" sz="2800" dirty="0"/>
              <a:t> – inglese</a:t>
            </a:r>
            <a:br>
              <a:rPr lang="en-US" sz="2800" dirty="0"/>
            </a:br>
            <a:br>
              <a:rPr lang="en-US" sz="2800" dirty="0"/>
            </a:br>
            <a:r>
              <a:rPr lang="en-US" sz="2800" dirty="0"/>
              <a:t>3° anno</a:t>
            </a:r>
          </a:p>
        </p:txBody>
      </p:sp>
      <p:sp>
        <p:nvSpPr>
          <p:cNvPr id="36" name="Rectangle 35">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Tabella 3">
            <a:extLst>
              <a:ext uri="{FF2B5EF4-FFF2-40B4-BE49-F238E27FC236}">
                <a16:creationId xmlns:a16="http://schemas.microsoft.com/office/drawing/2014/main" id="{9CE4006C-AEA1-D74A-AD32-17BD0F274C1B}"/>
              </a:ext>
            </a:extLst>
          </p:cNvPr>
          <p:cNvGraphicFramePr>
            <a:graphicFrameLocks noGrp="1"/>
          </p:cNvGraphicFramePr>
          <p:nvPr>
            <p:ph idx="1"/>
            <p:extLst>
              <p:ext uri="{D42A27DB-BD31-4B8C-83A1-F6EECF244321}">
                <p14:modId xmlns:p14="http://schemas.microsoft.com/office/powerpoint/2010/main" val="2680956073"/>
              </p:ext>
            </p:extLst>
          </p:nvPr>
        </p:nvGraphicFramePr>
        <p:xfrm>
          <a:off x="4598438" y="1522339"/>
          <a:ext cx="7012371" cy="4080020"/>
        </p:xfrm>
        <a:graphic>
          <a:graphicData uri="http://schemas.openxmlformats.org/drawingml/2006/table">
            <a:tbl>
              <a:tblPr firstRow="1" firstCol="1" bandRow="1">
                <a:tableStyleId>{F5AB1C69-6EDB-4FF4-983F-18BD219EF322}</a:tableStyleId>
              </a:tblPr>
              <a:tblGrid>
                <a:gridCol w="3106010">
                  <a:extLst>
                    <a:ext uri="{9D8B030D-6E8A-4147-A177-3AD203B41FA5}">
                      <a16:colId xmlns:a16="http://schemas.microsoft.com/office/drawing/2014/main" val="2272738416"/>
                    </a:ext>
                  </a:extLst>
                </a:gridCol>
                <a:gridCol w="3906361">
                  <a:extLst>
                    <a:ext uri="{9D8B030D-6E8A-4147-A177-3AD203B41FA5}">
                      <a16:colId xmlns:a16="http://schemas.microsoft.com/office/drawing/2014/main" val="2757216538"/>
                    </a:ext>
                  </a:extLst>
                </a:gridCol>
              </a:tblGrid>
              <a:tr h="373336">
                <a:tc>
                  <a:txBody>
                    <a:bodyPr/>
                    <a:lstStyle/>
                    <a:p>
                      <a:pPr marL="228600" algn="just"/>
                      <a:r>
                        <a:rPr lang="it-IT" sz="2200">
                          <a:effectLst/>
                          <a:latin typeface="+mj-lt"/>
                        </a:rPr>
                        <a:t>MODULO 1</a:t>
                      </a:r>
                      <a:endParaRPr lang="it-IT" sz="2200">
                        <a:effectLst/>
                        <a:latin typeface="+mj-lt"/>
                        <a:ea typeface="Calibri" panose="020F0502020204030204" pitchFamily="34" charset="0"/>
                        <a:cs typeface="Times New Roman" panose="02020603050405020304" pitchFamily="18" charset="0"/>
                      </a:endParaRPr>
                    </a:p>
                  </a:txBody>
                  <a:tcPr marL="133554" marR="133554" marT="0" marB="0"/>
                </a:tc>
                <a:tc>
                  <a:txBody>
                    <a:bodyPr/>
                    <a:lstStyle/>
                    <a:p>
                      <a:pPr marL="228600" algn="just"/>
                      <a:r>
                        <a:rPr lang="it-IT" sz="2200" dirty="0">
                          <a:effectLst/>
                          <a:latin typeface="+mj-lt"/>
                        </a:rPr>
                        <a:t>MODULO 2</a:t>
                      </a:r>
                      <a:endParaRPr lang="it-IT" sz="2200" dirty="0">
                        <a:effectLst/>
                        <a:latin typeface="+mj-lt"/>
                        <a:ea typeface="Calibri" panose="020F0502020204030204" pitchFamily="34" charset="0"/>
                        <a:cs typeface="Times New Roman" panose="02020603050405020304" pitchFamily="18" charset="0"/>
                      </a:endParaRPr>
                    </a:p>
                  </a:txBody>
                  <a:tcPr marL="133554" marR="133554" marT="0" marB="0"/>
                </a:tc>
                <a:extLst>
                  <a:ext uri="{0D108BD9-81ED-4DB2-BD59-A6C34878D82A}">
                    <a16:rowId xmlns:a16="http://schemas.microsoft.com/office/drawing/2014/main" val="192796585"/>
                  </a:ext>
                </a:extLst>
              </a:tr>
              <a:tr h="3706684">
                <a:tc>
                  <a:txBody>
                    <a:bodyPr/>
                    <a:lstStyle/>
                    <a:p>
                      <a:pPr marL="228600" algn="just"/>
                      <a:r>
                        <a:rPr lang="it-IT" sz="2200" dirty="0">
                          <a:effectLst/>
                          <a:latin typeface="+mj-lt"/>
                        </a:rPr>
                        <a:t> </a:t>
                      </a:r>
                    </a:p>
                    <a:p>
                      <a:pPr marL="228600" algn="l"/>
                      <a:r>
                        <a:rPr lang="en-US" sz="2200" dirty="0">
                          <a:effectLst/>
                          <a:latin typeface="+mj-lt"/>
                        </a:rPr>
                        <a:t>Lead-in to literature</a:t>
                      </a:r>
                      <a:endParaRPr lang="it-IT" sz="2200" dirty="0">
                        <a:effectLst/>
                        <a:latin typeface="+mj-lt"/>
                      </a:endParaRPr>
                    </a:p>
                    <a:p>
                      <a:pPr marL="228600" algn="l"/>
                      <a:r>
                        <a:rPr lang="en-US" sz="2200" dirty="0">
                          <a:effectLst/>
                          <a:latin typeface="+mj-lt"/>
                        </a:rPr>
                        <a:t>From the origins to the Middle Ages</a:t>
                      </a:r>
                      <a:endParaRPr lang="it-IT" sz="2200" dirty="0">
                        <a:effectLst/>
                        <a:latin typeface="+mj-lt"/>
                      </a:endParaRPr>
                    </a:p>
                    <a:p>
                      <a:pPr marL="228600" algn="just"/>
                      <a:r>
                        <a:rPr lang="en-US" sz="2200" dirty="0">
                          <a:effectLst/>
                          <a:latin typeface="+mj-lt"/>
                        </a:rPr>
                        <a:t> </a:t>
                      </a:r>
                      <a:endParaRPr lang="it-IT" sz="2200" dirty="0">
                        <a:effectLst/>
                        <a:latin typeface="+mj-lt"/>
                      </a:endParaRPr>
                    </a:p>
                    <a:p>
                      <a:pPr marL="228600" algn="just"/>
                      <a:r>
                        <a:rPr lang="en-US" sz="2200" dirty="0">
                          <a:effectLst/>
                          <a:latin typeface="+mj-lt"/>
                        </a:rPr>
                        <a:t> </a:t>
                      </a:r>
                      <a:endParaRPr lang="it-IT" sz="2200" dirty="0">
                        <a:effectLst/>
                        <a:latin typeface="+mj-lt"/>
                      </a:endParaRPr>
                    </a:p>
                    <a:p>
                      <a:pPr marL="228600" algn="just"/>
                      <a:r>
                        <a:rPr lang="en-US" sz="2200" dirty="0">
                          <a:effectLst/>
                          <a:latin typeface="+mj-lt"/>
                        </a:rPr>
                        <a:t> </a:t>
                      </a:r>
                      <a:endParaRPr lang="it-IT" sz="2200" dirty="0">
                        <a:effectLst/>
                        <a:latin typeface="+mj-lt"/>
                      </a:endParaRPr>
                    </a:p>
                    <a:p>
                      <a:pPr marL="228600" algn="just"/>
                      <a:r>
                        <a:rPr lang="en-US" sz="2200" dirty="0">
                          <a:effectLst/>
                          <a:latin typeface="+mj-lt"/>
                        </a:rPr>
                        <a:t> </a:t>
                      </a:r>
                      <a:endParaRPr lang="it-IT" sz="2200" dirty="0">
                        <a:effectLst/>
                        <a:latin typeface="+mj-lt"/>
                      </a:endParaRPr>
                    </a:p>
                    <a:p>
                      <a:pPr marL="228600" algn="just"/>
                      <a:r>
                        <a:rPr lang="it-IT" sz="2200" dirty="0">
                          <a:effectLst/>
                          <a:latin typeface="+mj-lt"/>
                        </a:rPr>
                        <a:t>B1 +*</a:t>
                      </a:r>
                      <a:endParaRPr lang="it-IT" sz="2200" dirty="0">
                        <a:effectLst/>
                        <a:latin typeface="+mj-lt"/>
                        <a:ea typeface="Calibri" panose="020F0502020204030204" pitchFamily="34" charset="0"/>
                        <a:cs typeface="Times New Roman" panose="02020603050405020304" pitchFamily="18" charset="0"/>
                      </a:endParaRPr>
                    </a:p>
                  </a:txBody>
                  <a:tcPr marL="133554" marR="133554" marT="0" marB="0"/>
                </a:tc>
                <a:tc>
                  <a:txBody>
                    <a:bodyPr/>
                    <a:lstStyle/>
                    <a:p>
                      <a:pPr marL="228600" algn="just"/>
                      <a:r>
                        <a:rPr lang="it-IT" sz="2200" dirty="0">
                          <a:effectLst/>
                          <a:latin typeface="+mj-lt"/>
                        </a:rPr>
                        <a:t> </a:t>
                      </a:r>
                    </a:p>
                    <a:p>
                      <a:pPr marL="228600" algn="l"/>
                      <a:r>
                        <a:rPr lang="it-IT" sz="2200" dirty="0">
                          <a:effectLst/>
                          <a:latin typeface="+mj-lt"/>
                        </a:rPr>
                        <a:t>STORIA DELLA LETTERATURA</a:t>
                      </a:r>
                    </a:p>
                    <a:p>
                      <a:pPr marL="228600" algn="l"/>
                      <a:r>
                        <a:rPr lang="it-IT" sz="2200" dirty="0">
                          <a:effectLst/>
                          <a:latin typeface="+mj-lt"/>
                        </a:rPr>
                        <a:t>E ANALISI TESTUALE</a:t>
                      </a:r>
                    </a:p>
                    <a:p>
                      <a:pPr marL="228600" algn="just"/>
                      <a:r>
                        <a:rPr lang="it-IT" sz="2200" dirty="0">
                          <a:effectLst/>
                          <a:latin typeface="+mj-lt"/>
                        </a:rPr>
                        <a:t> </a:t>
                      </a:r>
                    </a:p>
                    <a:p>
                      <a:pPr marL="228600" algn="just"/>
                      <a:r>
                        <a:rPr lang="it-IT" sz="2200" dirty="0">
                          <a:effectLst/>
                          <a:latin typeface="+mj-lt"/>
                        </a:rPr>
                        <a:t>Shakespeare 1</a:t>
                      </a:r>
                    </a:p>
                    <a:p>
                      <a:pPr marL="228600" algn="just"/>
                      <a:r>
                        <a:rPr lang="it-IT" sz="2200" dirty="0">
                          <a:effectLst/>
                          <a:latin typeface="+mj-lt"/>
                        </a:rPr>
                        <a:t> </a:t>
                      </a:r>
                    </a:p>
                    <a:p>
                      <a:pPr marL="228600" algn="just"/>
                      <a:r>
                        <a:rPr lang="it-IT" sz="2200" dirty="0">
                          <a:effectLst/>
                          <a:latin typeface="+mj-lt"/>
                        </a:rPr>
                        <a:t> </a:t>
                      </a:r>
                    </a:p>
                    <a:p>
                      <a:pPr marL="228600" algn="just"/>
                      <a:r>
                        <a:rPr lang="it-IT" sz="2200" dirty="0">
                          <a:effectLst/>
                          <a:latin typeface="+mj-lt"/>
                        </a:rPr>
                        <a:t> </a:t>
                      </a:r>
                    </a:p>
                    <a:p>
                      <a:pPr marL="228600" algn="just"/>
                      <a:r>
                        <a:rPr lang="it-IT" sz="2200" dirty="0">
                          <a:effectLst/>
                          <a:latin typeface="+mj-lt"/>
                        </a:rPr>
                        <a:t>B2*</a:t>
                      </a:r>
                    </a:p>
                    <a:p>
                      <a:pPr marL="228600" algn="just"/>
                      <a:r>
                        <a:rPr lang="it-IT" sz="2200" dirty="0">
                          <a:effectLst/>
                          <a:latin typeface="+mj-lt"/>
                        </a:rPr>
                        <a:t> </a:t>
                      </a:r>
                      <a:endParaRPr lang="it-IT" sz="2200" dirty="0">
                        <a:effectLst/>
                        <a:latin typeface="+mj-lt"/>
                        <a:ea typeface="Calibri" panose="020F0502020204030204" pitchFamily="34" charset="0"/>
                        <a:cs typeface="Times New Roman" panose="02020603050405020304" pitchFamily="18" charset="0"/>
                      </a:endParaRPr>
                    </a:p>
                  </a:txBody>
                  <a:tcPr marL="133554" marR="133554" marT="0" marB="0"/>
                </a:tc>
                <a:extLst>
                  <a:ext uri="{0D108BD9-81ED-4DB2-BD59-A6C34878D82A}">
                    <a16:rowId xmlns:a16="http://schemas.microsoft.com/office/drawing/2014/main" val="1052091461"/>
                  </a:ext>
                </a:extLst>
              </a:tr>
            </a:tbl>
          </a:graphicData>
        </a:graphic>
      </p:graphicFrame>
    </p:spTree>
    <p:custDataLst>
      <p:tags r:id="rId1"/>
    </p:custDataLst>
    <p:extLst>
      <p:ext uri="{BB962C8B-B14F-4D97-AF65-F5344CB8AC3E}">
        <p14:creationId xmlns:p14="http://schemas.microsoft.com/office/powerpoint/2010/main" val="3191317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98A2E46-13A0-2C4A-841B-E208D6169377}"/>
              </a:ext>
            </a:extLst>
          </p:cNvPr>
          <p:cNvSpPr>
            <a:spLocks noGrp="1"/>
          </p:cNvSpPr>
          <p:nvPr>
            <p:ph type="title"/>
          </p:nvPr>
        </p:nvSpPr>
        <p:spPr>
          <a:xfrm>
            <a:off x="746228" y="1037967"/>
            <a:ext cx="3054091" cy="4709131"/>
          </a:xfrm>
        </p:spPr>
        <p:txBody>
          <a:bodyPr anchor="ctr">
            <a:normAutofit/>
          </a:bodyPr>
          <a:lstStyle/>
          <a:p>
            <a:r>
              <a:rPr lang="en-US" sz="2800" dirty="0">
                <a:latin typeface="Univers Condensed" panose="020B0506020202050204" pitchFamily="34" charset="0"/>
              </a:rPr>
              <a:t>Macro moduli </a:t>
            </a:r>
            <a:r>
              <a:rPr lang="en-US" sz="2800" dirty="0" err="1">
                <a:latin typeface="Univers Condensed" panose="020B0506020202050204" pitchFamily="34" charset="0"/>
              </a:rPr>
              <a:t>contenuti</a:t>
            </a:r>
            <a:r>
              <a:rPr lang="en-US" sz="2800" dirty="0">
                <a:latin typeface="Univers Condensed" panose="020B0506020202050204" pitchFamily="34" charset="0"/>
              </a:rPr>
              <a:t> </a:t>
            </a:r>
            <a:r>
              <a:rPr lang="en-US" sz="2800" dirty="0" err="1">
                <a:latin typeface="Univers Condensed" panose="020B0506020202050204" pitchFamily="34" charset="0"/>
              </a:rPr>
              <a:t>culturali</a:t>
            </a:r>
            <a:r>
              <a:rPr lang="en-US" sz="2800" dirty="0">
                <a:latin typeface="Univers Condensed" panose="020B0506020202050204" pitchFamily="34" charset="0"/>
              </a:rPr>
              <a:t> – inglese</a:t>
            </a:r>
            <a:br>
              <a:rPr lang="en-US" sz="2800" dirty="0">
                <a:latin typeface="Univers Condensed" panose="020B0506020202050204" pitchFamily="34" charset="0"/>
              </a:rPr>
            </a:br>
            <a:br>
              <a:rPr lang="en-US" sz="2800" dirty="0">
                <a:latin typeface="Univers Condensed" panose="020B0506020202050204" pitchFamily="34" charset="0"/>
              </a:rPr>
            </a:br>
            <a:r>
              <a:rPr lang="en-US" sz="2800" cap="none" dirty="0">
                <a:latin typeface="Univers Condensed" panose="020B0506020202050204" pitchFamily="34" charset="0"/>
              </a:rPr>
              <a:t>4° anno</a:t>
            </a:r>
            <a:endParaRPr lang="it-IT" sz="2800" dirty="0">
              <a:latin typeface="Univers Condensed" panose="020B0506020202050204" pitchFamily="34" charset="0"/>
            </a:endParaRPr>
          </a:p>
        </p:txBody>
      </p:sp>
      <p:sp>
        <p:nvSpPr>
          <p:cNvPr id="23" name="Rectangle 22">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Tabella 3">
            <a:extLst>
              <a:ext uri="{FF2B5EF4-FFF2-40B4-BE49-F238E27FC236}">
                <a16:creationId xmlns:a16="http://schemas.microsoft.com/office/drawing/2014/main" id="{F6AA9880-4F07-A341-8D74-6C4B9526BAC9}"/>
              </a:ext>
            </a:extLst>
          </p:cNvPr>
          <p:cNvGraphicFramePr>
            <a:graphicFrameLocks noGrp="1"/>
          </p:cNvGraphicFramePr>
          <p:nvPr>
            <p:ph idx="1"/>
            <p:extLst>
              <p:ext uri="{D42A27DB-BD31-4B8C-83A1-F6EECF244321}">
                <p14:modId xmlns:p14="http://schemas.microsoft.com/office/powerpoint/2010/main" val="2687915169"/>
              </p:ext>
            </p:extLst>
          </p:nvPr>
        </p:nvGraphicFramePr>
        <p:xfrm>
          <a:off x="4241830" y="1844040"/>
          <a:ext cx="7012371" cy="3169920"/>
        </p:xfrm>
        <a:graphic>
          <a:graphicData uri="http://schemas.openxmlformats.org/drawingml/2006/table">
            <a:tbl>
              <a:tblPr firstRow="1" firstCol="1" bandRow="1">
                <a:tableStyleId>{F5AB1C69-6EDB-4FF4-983F-18BD219EF322}</a:tableStyleId>
              </a:tblPr>
              <a:tblGrid>
                <a:gridCol w="1581921">
                  <a:extLst>
                    <a:ext uri="{9D8B030D-6E8A-4147-A177-3AD203B41FA5}">
                      <a16:colId xmlns:a16="http://schemas.microsoft.com/office/drawing/2014/main" val="3528016891"/>
                    </a:ext>
                  </a:extLst>
                </a:gridCol>
                <a:gridCol w="1589103">
                  <a:extLst>
                    <a:ext uri="{9D8B030D-6E8A-4147-A177-3AD203B41FA5}">
                      <a16:colId xmlns:a16="http://schemas.microsoft.com/office/drawing/2014/main" val="903053472"/>
                    </a:ext>
                  </a:extLst>
                </a:gridCol>
                <a:gridCol w="2072871">
                  <a:extLst>
                    <a:ext uri="{9D8B030D-6E8A-4147-A177-3AD203B41FA5}">
                      <a16:colId xmlns:a16="http://schemas.microsoft.com/office/drawing/2014/main" val="757216554"/>
                    </a:ext>
                  </a:extLst>
                </a:gridCol>
                <a:gridCol w="1768476">
                  <a:extLst>
                    <a:ext uri="{9D8B030D-6E8A-4147-A177-3AD203B41FA5}">
                      <a16:colId xmlns:a16="http://schemas.microsoft.com/office/drawing/2014/main" val="2229590545"/>
                    </a:ext>
                  </a:extLst>
                </a:gridCol>
              </a:tblGrid>
              <a:tr h="182798">
                <a:tc>
                  <a:txBody>
                    <a:bodyPr/>
                    <a:lstStyle/>
                    <a:p>
                      <a:pPr marL="228600" algn="just"/>
                      <a:r>
                        <a:rPr lang="it-IT" sz="1600">
                          <a:effectLst/>
                          <a:latin typeface="+mj-lt"/>
                        </a:rPr>
                        <a:t>MODULO 4</a:t>
                      </a:r>
                      <a:endParaRPr lang="it-IT" sz="1600">
                        <a:effectLst/>
                        <a:latin typeface="+mj-lt"/>
                        <a:ea typeface="Calibri" panose="020F0502020204030204" pitchFamily="34" charset="0"/>
                        <a:cs typeface="Times New Roman" panose="02020603050405020304" pitchFamily="18" charset="0"/>
                      </a:endParaRPr>
                    </a:p>
                  </a:txBody>
                  <a:tcPr marL="70045" marR="70045" marT="0" marB="0"/>
                </a:tc>
                <a:tc>
                  <a:txBody>
                    <a:bodyPr/>
                    <a:lstStyle/>
                    <a:p>
                      <a:pPr marL="228600" algn="just"/>
                      <a:r>
                        <a:rPr lang="it-IT" sz="1600">
                          <a:effectLst/>
                          <a:latin typeface="+mj-lt"/>
                        </a:rPr>
                        <a:t>MODULO 5</a:t>
                      </a:r>
                      <a:endParaRPr lang="it-IT" sz="1600">
                        <a:effectLst/>
                        <a:latin typeface="+mj-lt"/>
                        <a:ea typeface="Calibri" panose="020F0502020204030204" pitchFamily="34" charset="0"/>
                        <a:cs typeface="Times New Roman" panose="02020603050405020304" pitchFamily="18" charset="0"/>
                      </a:endParaRPr>
                    </a:p>
                  </a:txBody>
                  <a:tcPr marL="70045" marR="70045" marT="0" marB="0"/>
                </a:tc>
                <a:tc>
                  <a:txBody>
                    <a:bodyPr/>
                    <a:lstStyle/>
                    <a:p>
                      <a:pPr marL="228600" algn="just"/>
                      <a:r>
                        <a:rPr lang="it-IT" sz="1600">
                          <a:effectLst/>
                          <a:latin typeface="+mj-lt"/>
                        </a:rPr>
                        <a:t>MODULO 6</a:t>
                      </a:r>
                      <a:endParaRPr lang="it-IT" sz="1600">
                        <a:effectLst/>
                        <a:latin typeface="+mj-lt"/>
                        <a:ea typeface="Calibri" panose="020F0502020204030204" pitchFamily="34" charset="0"/>
                        <a:cs typeface="Times New Roman" panose="02020603050405020304" pitchFamily="18" charset="0"/>
                      </a:endParaRPr>
                    </a:p>
                  </a:txBody>
                  <a:tcPr marL="70045" marR="70045" marT="0" marB="0"/>
                </a:tc>
                <a:tc>
                  <a:txBody>
                    <a:bodyPr/>
                    <a:lstStyle/>
                    <a:p>
                      <a:pPr marL="228600" algn="just"/>
                      <a:r>
                        <a:rPr lang="it-IT" sz="1600">
                          <a:effectLst/>
                          <a:latin typeface="+mj-lt"/>
                        </a:rPr>
                        <a:t>MODULO 7</a:t>
                      </a:r>
                      <a:endParaRPr lang="it-IT" sz="1600">
                        <a:effectLst/>
                        <a:latin typeface="+mj-lt"/>
                        <a:ea typeface="Calibri" panose="020F0502020204030204" pitchFamily="34" charset="0"/>
                        <a:cs typeface="Times New Roman" panose="02020603050405020304" pitchFamily="18" charset="0"/>
                      </a:endParaRPr>
                    </a:p>
                  </a:txBody>
                  <a:tcPr marL="70045" marR="70045" marT="0" marB="0"/>
                </a:tc>
                <a:extLst>
                  <a:ext uri="{0D108BD9-81ED-4DB2-BD59-A6C34878D82A}">
                    <a16:rowId xmlns:a16="http://schemas.microsoft.com/office/drawing/2014/main" val="2235321440"/>
                  </a:ext>
                </a:extLst>
              </a:tr>
              <a:tr h="1736213">
                <a:tc>
                  <a:txBody>
                    <a:bodyPr/>
                    <a:lstStyle/>
                    <a:p>
                      <a:pPr marL="228600" algn="just"/>
                      <a:r>
                        <a:rPr lang="it-IT" sz="1600" dirty="0">
                          <a:effectLst/>
                          <a:latin typeface="+mj-lt"/>
                        </a:rPr>
                        <a:t> </a:t>
                      </a:r>
                    </a:p>
                    <a:p>
                      <a:pPr marL="228600" algn="l"/>
                      <a:r>
                        <a:rPr lang="it-IT" sz="1600" dirty="0">
                          <a:effectLst/>
                          <a:latin typeface="+mj-lt"/>
                        </a:rPr>
                        <a:t>STORIA DELLA LETTERATURA</a:t>
                      </a:r>
                    </a:p>
                    <a:p>
                      <a:pPr marL="228600" algn="l"/>
                      <a:r>
                        <a:rPr lang="en-US" sz="1600" dirty="0">
                          <a:effectLst/>
                          <a:latin typeface="+mj-lt"/>
                        </a:rPr>
                        <a:t>E ANALISI TESTUALE</a:t>
                      </a:r>
                      <a:endParaRPr lang="it-IT" sz="1600" dirty="0">
                        <a:effectLst/>
                        <a:latin typeface="+mj-lt"/>
                      </a:endParaRPr>
                    </a:p>
                    <a:p>
                      <a:pPr marL="180340" indent="-90170" algn="l"/>
                      <a:r>
                        <a:rPr lang="en-US" sz="1600" dirty="0">
                          <a:effectLst/>
                          <a:latin typeface="+mj-lt"/>
                        </a:rPr>
                        <a:t> (Shakespeare 2)</a:t>
                      </a:r>
                      <a:endParaRPr lang="it-IT" sz="1600" dirty="0">
                        <a:effectLst/>
                        <a:latin typeface="+mj-lt"/>
                      </a:endParaRPr>
                    </a:p>
                    <a:p>
                      <a:pPr algn="just"/>
                      <a:r>
                        <a:rPr lang="en-US" sz="1600" dirty="0">
                          <a:effectLst/>
                          <a:latin typeface="+mj-lt"/>
                        </a:rPr>
                        <a:t> </a:t>
                      </a:r>
                      <a:endParaRPr lang="it-IT" sz="1600" dirty="0">
                        <a:effectLst/>
                        <a:latin typeface="+mj-lt"/>
                      </a:endParaRPr>
                    </a:p>
                    <a:p>
                      <a:pPr marL="228600" algn="just"/>
                      <a:r>
                        <a:rPr lang="en-US" sz="1600" dirty="0">
                          <a:effectLst/>
                          <a:latin typeface="+mj-lt"/>
                        </a:rPr>
                        <a:t> </a:t>
                      </a:r>
                      <a:endParaRPr lang="it-IT" sz="1600" dirty="0">
                        <a:effectLst/>
                        <a:latin typeface="+mj-lt"/>
                      </a:endParaRPr>
                    </a:p>
                    <a:p>
                      <a:pPr marL="228600" algn="just"/>
                      <a:endParaRPr lang="en-US" sz="1600" dirty="0">
                        <a:effectLst/>
                        <a:latin typeface="+mj-lt"/>
                      </a:endParaRPr>
                    </a:p>
                    <a:p>
                      <a:pPr marL="228600" algn="just"/>
                      <a:r>
                        <a:rPr lang="en-US" sz="1600" dirty="0">
                          <a:effectLst/>
                          <a:latin typeface="+mj-lt"/>
                        </a:rPr>
                        <a:t>B2*</a:t>
                      </a:r>
                      <a:endParaRPr lang="it-IT" sz="1600" dirty="0">
                        <a:effectLst/>
                        <a:latin typeface="+mj-lt"/>
                      </a:endParaRPr>
                    </a:p>
                    <a:p>
                      <a:pPr marL="228600" algn="just"/>
                      <a:r>
                        <a:rPr lang="en-US" sz="1600" dirty="0">
                          <a:effectLst/>
                          <a:latin typeface="+mj-lt"/>
                        </a:rPr>
                        <a:t> </a:t>
                      </a:r>
                      <a:endParaRPr lang="it-IT" sz="1600" dirty="0">
                        <a:effectLst/>
                        <a:latin typeface="+mj-lt"/>
                        <a:ea typeface="Calibri" panose="020F0502020204030204" pitchFamily="34" charset="0"/>
                        <a:cs typeface="Times New Roman" panose="02020603050405020304" pitchFamily="18" charset="0"/>
                      </a:endParaRPr>
                    </a:p>
                  </a:txBody>
                  <a:tcPr marL="70045" marR="70045" marT="0" marB="0"/>
                </a:tc>
                <a:tc>
                  <a:txBody>
                    <a:bodyPr/>
                    <a:lstStyle/>
                    <a:p>
                      <a:pPr marL="228600" algn="just"/>
                      <a:r>
                        <a:rPr lang="en-US" sz="1600" dirty="0">
                          <a:effectLst/>
                          <a:latin typeface="+mj-lt"/>
                        </a:rPr>
                        <a:t> </a:t>
                      </a:r>
                      <a:endParaRPr lang="it-IT" sz="1600" dirty="0">
                        <a:effectLst/>
                        <a:latin typeface="+mj-lt"/>
                      </a:endParaRPr>
                    </a:p>
                    <a:p>
                      <a:pPr marL="228600" algn="l"/>
                      <a:r>
                        <a:rPr lang="it-IT" sz="1600" dirty="0">
                          <a:effectLst/>
                          <a:latin typeface="+mj-lt"/>
                        </a:rPr>
                        <a:t>STORIA DELLA LETTERATURA E ANALISI TESTUALE</a:t>
                      </a:r>
                    </a:p>
                    <a:p>
                      <a:pPr marL="228600" algn="l"/>
                      <a:r>
                        <a:rPr lang="it-IT" sz="1600" dirty="0">
                          <a:effectLst/>
                          <a:latin typeface="+mj-lt"/>
                        </a:rPr>
                        <a:t>(periodo puritano)</a:t>
                      </a:r>
                    </a:p>
                    <a:p>
                      <a:pPr marL="228600" algn="l"/>
                      <a:r>
                        <a:rPr lang="it-IT" sz="1600" dirty="0">
                          <a:effectLst/>
                          <a:latin typeface="+mj-lt"/>
                        </a:rPr>
                        <a:t> </a:t>
                      </a:r>
                    </a:p>
                    <a:p>
                      <a:pPr algn="just"/>
                      <a:r>
                        <a:rPr lang="it-IT" sz="1600" dirty="0">
                          <a:effectLst/>
                          <a:latin typeface="+mj-lt"/>
                        </a:rPr>
                        <a:t> </a:t>
                      </a:r>
                    </a:p>
                    <a:p>
                      <a:pPr algn="just"/>
                      <a:r>
                        <a:rPr lang="it-IT" sz="1600" dirty="0">
                          <a:effectLst/>
                          <a:latin typeface="+mj-lt"/>
                        </a:rPr>
                        <a:t> </a:t>
                      </a:r>
                    </a:p>
                    <a:p>
                      <a:pPr algn="just"/>
                      <a:r>
                        <a:rPr lang="it-IT" sz="1600" dirty="0">
                          <a:effectLst/>
                          <a:latin typeface="+mj-lt"/>
                        </a:rPr>
                        <a:t>B2*</a:t>
                      </a:r>
                      <a:endParaRPr lang="it-IT" sz="1600" dirty="0">
                        <a:effectLst/>
                        <a:latin typeface="+mj-lt"/>
                        <a:ea typeface="Calibri" panose="020F0502020204030204" pitchFamily="34" charset="0"/>
                        <a:cs typeface="Times New Roman" panose="02020603050405020304" pitchFamily="18" charset="0"/>
                      </a:endParaRPr>
                    </a:p>
                  </a:txBody>
                  <a:tcPr marL="70045" marR="70045" marT="0" marB="0"/>
                </a:tc>
                <a:tc>
                  <a:txBody>
                    <a:bodyPr/>
                    <a:lstStyle/>
                    <a:p>
                      <a:pPr marL="228600" algn="just"/>
                      <a:r>
                        <a:rPr lang="it-IT" sz="1600" dirty="0">
                          <a:effectLst/>
                          <a:latin typeface="+mj-lt"/>
                        </a:rPr>
                        <a:t> </a:t>
                      </a:r>
                    </a:p>
                    <a:p>
                      <a:pPr marL="228600" algn="l"/>
                      <a:r>
                        <a:rPr lang="it-IT" sz="1600" dirty="0">
                          <a:effectLst/>
                          <a:latin typeface="+mj-lt"/>
                        </a:rPr>
                        <a:t>STORIA DELLA LETTERATURA E ANALISI TESTUALE</a:t>
                      </a:r>
                    </a:p>
                    <a:p>
                      <a:pPr marL="228600" algn="l"/>
                      <a:r>
                        <a:rPr lang="it-IT" sz="1600" dirty="0">
                          <a:effectLst/>
                          <a:latin typeface="+mj-lt"/>
                        </a:rPr>
                        <a:t>(nascita romanzo)</a:t>
                      </a:r>
                    </a:p>
                    <a:p>
                      <a:pPr marL="228600" algn="just"/>
                      <a:r>
                        <a:rPr lang="it-IT" sz="1600" dirty="0">
                          <a:effectLst/>
                          <a:latin typeface="+mj-lt"/>
                        </a:rPr>
                        <a:t> </a:t>
                      </a:r>
                    </a:p>
                    <a:p>
                      <a:pPr marL="228600" algn="just"/>
                      <a:r>
                        <a:rPr lang="it-IT" sz="1600" dirty="0">
                          <a:effectLst/>
                          <a:latin typeface="+mj-lt"/>
                        </a:rPr>
                        <a:t> </a:t>
                      </a:r>
                    </a:p>
                    <a:p>
                      <a:pPr marL="228600" algn="just"/>
                      <a:r>
                        <a:rPr lang="it-IT" sz="1600" dirty="0">
                          <a:effectLst/>
                          <a:latin typeface="+mj-lt"/>
                        </a:rPr>
                        <a:t> </a:t>
                      </a:r>
                    </a:p>
                    <a:p>
                      <a:pPr marL="228600" algn="just"/>
                      <a:r>
                        <a:rPr lang="it-IT" sz="1600" dirty="0">
                          <a:effectLst/>
                          <a:latin typeface="+mj-lt"/>
                        </a:rPr>
                        <a:t> </a:t>
                      </a:r>
                    </a:p>
                    <a:p>
                      <a:pPr marL="228600" algn="just"/>
                      <a:endParaRPr lang="it-IT" sz="1600" dirty="0">
                        <a:effectLst/>
                        <a:latin typeface="+mj-lt"/>
                      </a:endParaRPr>
                    </a:p>
                    <a:p>
                      <a:pPr marL="228600" algn="just"/>
                      <a:r>
                        <a:rPr lang="it-IT" sz="1600" dirty="0">
                          <a:effectLst/>
                          <a:latin typeface="+mj-lt"/>
                        </a:rPr>
                        <a:t>B2*</a:t>
                      </a:r>
                      <a:endParaRPr lang="it-IT" sz="1600" dirty="0">
                        <a:effectLst/>
                        <a:latin typeface="+mj-lt"/>
                        <a:ea typeface="Calibri" panose="020F0502020204030204" pitchFamily="34" charset="0"/>
                        <a:cs typeface="Times New Roman" panose="02020603050405020304" pitchFamily="18" charset="0"/>
                      </a:endParaRPr>
                    </a:p>
                  </a:txBody>
                  <a:tcPr marL="70045" marR="70045" marT="0" marB="0"/>
                </a:tc>
                <a:tc>
                  <a:txBody>
                    <a:bodyPr/>
                    <a:lstStyle/>
                    <a:p>
                      <a:pPr marL="228600" algn="just"/>
                      <a:r>
                        <a:rPr lang="it-IT" sz="1600" dirty="0">
                          <a:effectLst/>
                          <a:latin typeface="+mj-lt"/>
                        </a:rPr>
                        <a:t> </a:t>
                      </a:r>
                    </a:p>
                    <a:p>
                      <a:pPr marL="228600" algn="l"/>
                      <a:r>
                        <a:rPr lang="it-IT" sz="1600" dirty="0">
                          <a:effectLst/>
                          <a:latin typeface="+mj-lt"/>
                        </a:rPr>
                        <a:t>STORIA DELLA</a:t>
                      </a:r>
                    </a:p>
                    <a:p>
                      <a:pPr marL="228600" algn="l"/>
                      <a:r>
                        <a:rPr lang="it-IT" sz="1600" dirty="0">
                          <a:effectLst/>
                          <a:latin typeface="+mj-lt"/>
                        </a:rPr>
                        <a:t>LETTERATURA E ANALISI TESTUALE</a:t>
                      </a:r>
                    </a:p>
                    <a:p>
                      <a:pPr marL="228600" algn="l"/>
                      <a:r>
                        <a:rPr lang="it-IT" sz="1600" dirty="0">
                          <a:effectLst/>
                          <a:latin typeface="+mj-lt"/>
                        </a:rPr>
                        <a:t>(</a:t>
                      </a:r>
                      <a:r>
                        <a:rPr lang="it-IT" sz="1600" dirty="0" err="1">
                          <a:effectLst/>
                          <a:latin typeface="+mj-lt"/>
                        </a:rPr>
                        <a:t>Pre</a:t>
                      </a:r>
                      <a:r>
                        <a:rPr lang="it-IT" sz="1600" dirty="0">
                          <a:effectLst/>
                          <a:latin typeface="+mj-lt"/>
                        </a:rPr>
                        <a:t>-Romanticismo e  Prima generazione dei romantici)</a:t>
                      </a:r>
                    </a:p>
                    <a:p>
                      <a:pPr marL="228600" algn="just"/>
                      <a:r>
                        <a:rPr lang="it-IT" sz="1600" dirty="0">
                          <a:effectLst/>
                          <a:latin typeface="+mj-lt"/>
                        </a:rPr>
                        <a:t>   B2*</a:t>
                      </a:r>
                      <a:endParaRPr lang="it-IT" sz="1600" dirty="0">
                        <a:effectLst/>
                        <a:latin typeface="+mj-lt"/>
                        <a:ea typeface="Calibri" panose="020F0502020204030204" pitchFamily="34" charset="0"/>
                        <a:cs typeface="Times New Roman" panose="02020603050405020304" pitchFamily="18" charset="0"/>
                      </a:endParaRPr>
                    </a:p>
                  </a:txBody>
                  <a:tcPr marL="70045" marR="70045" marT="0" marB="0"/>
                </a:tc>
                <a:extLst>
                  <a:ext uri="{0D108BD9-81ED-4DB2-BD59-A6C34878D82A}">
                    <a16:rowId xmlns:a16="http://schemas.microsoft.com/office/drawing/2014/main" val="810732484"/>
                  </a:ext>
                </a:extLst>
              </a:tr>
            </a:tbl>
          </a:graphicData>
        </a:graphic>
      </p:graphicFrame>
    </p:spTree>
    <p:custDataLst>
      <p:tags r:id="rId1"/>
    </p:custDataLst>
    <p:extLst>
      <p:ext uri="{BB962C8B-B14F-4D97-AF65-F5344CB8AC3E}">
        <p14:creationId xmlns:p14="http://schemas.microsoft.com/office/powerpoint/2010/main" val="376372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6BC0AD1-399F-534A-8B9D-2B27ADF85E0D}"/>
              </a:ext>
            </a:extLst>
          </p:cNvPr>
          <p:cNvSpPr>
            <a:spLocks noGrp="1"/>
          </p:cNvSpPr>
          <p:nvPr>
            <p:ph type="title"/>
          </p:nvPr>
        </p:nvSpPr>
        <p:spPr>
          <a:xfrm>
            <a:off x="772174" y="1153376"/>
            <a:ext cx="3054091" cy="4709131"/>
          </a:xfrm>
        </p:spPr>
        <p:txBody>
          <a:bodyPr anchor="ctr">
            <a:normAutofit/>
          </a:bodyPr>
          <a:lstStyle/>
          <a:p>
            <a:r>
              <a:rPr lang="en-US" sz="2800" dirty="0">
                <a:latin typeface="Univers Condensed" panose="020B0506020202050204" pitchFamily="34" charset="0"/>
              </a:rPr>
              <a:t>Macro moduli </a:t>
            </a:r>
            <a:r>
              <a:rPr lang="en-US" sz="2800" dirty="0" err="1">
                <a:latin typeface="Univers Condensed" panose="020B0506020202050204" pitchFamily="34" charset="0"/>
              </a:rPr>
              <a:t>contenuti</a:t>
            </a:r>
            <a:r>
              <a:rPr lang="en-US" sz="2800" dirty="0">
                <a:latin typeface="Univers Condensed" panose="020B0506020202050204" pitchFamily="34" charset="0"/>
              </a:rPr>
              <a:t> </a:t>
            </a:r>
            <a:r>
              <a:rPr lang="en-US" sz="2800" dirty="0" err="1">
                <a:latin typeface="Univers Condensed" panose="020B0506020202050204" pitchFamily="34" charset="0"/>
              </a:rPr>
              <a:t>culturali</a:t>
            </a:r>
            <a:r>
              <a:rPr lang="en-US" sz="2800" dirty="0">
                <a:latin typeface="Univers Condensed" panose="020B0506020202050204" pitchFamily="34" charset="0"/>
              </a:rPr>
              <a:t> – inglese</a:t>
            </a:r>
            <a:br>
              <a:rPr lang="en-US" sz="2800" dirty="0">
                <a:latin typeface="Univers Condensed" panose="020B0506020202050204" pitchFamily="34" charset="0"/>
              </a:rPr>
            </a:br>
            <a:br>
              <a:rPr lang="en-US" sz="2800" dirty="0">
                <a:latin typeface="Univers Condensed" panose="020B0506020202050204" pitchFamily="34" charset="0"/>
              </a:rPr>
            </a:br>
            <a:r>
              <a:rPr lang="en-US" sz="2800" cap="none" dirty="0">
                <a:latin typeface="Univers Condensed" panose="020B0506020202050204" pitchFamily="34" charset="0"/>
              </a:rPr>
              <a:t>5° anno</a:t>
            </a:r>
            <a:endParaRPr lang="it-IT" sz="2800" dirty="0">
              <a:latin typeface="Univers Condensed" panose="020B0506020202050204" pitchFamily="34" charset="0"/>
            </a:endParaRPr>
          </a:p>
        </p:txBody>
      </p:sp>
      <p:sp>
        <p:nvSpPr>
          <p:cNvPr id="24" name="Rectangle 23">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Tabella 4">
            <a:extLst>
              <a:ext uri="{FF2B5EF4-FFF2-40B4-BE49-F238E27FC236}">
                <a16:creationId xmlns:a16="http://schemas.microsoft.com/office/drawing/2014/main" id="{FBB29B2F-B6FA-8B4A-989E-14FDD0700466}"/>
              </a:ext>
            </a:extLst>
          </p:cNvPr>
          <p:cNvGraphicFramePr>
            <a:graphicFrameLocks noGrp="1"/>
          </p:cNvGraphicFramePr>
          <p:nvPr>
            <p:ph idx="1"/>
            <p:extLst>
              <p:ext uri="{D42A27DB-BD31-4B8C-83A1-F6EECF244321}">
                <p14:modId xmlns:p14="http://schemas.microsoft.com/office/powerpoint/2010/main" val="3654836070"/>
              </p:ext>
            </p:extLst>
          </p:nvPr>
        </p:nvGraphicFramePr>
        <p:xfrm>
          <a:off x="4598438" y="2615836"/>
          <a:ext cx="7012372" cy="2682240"/>
        </p:xfrm>
        <a:graphic>
          <a:graphicData uri="http://schemas.openxmlformats.org/drawingml/2006/table">
            <a:tbl>
              <a:tblPr firstRow="1" firstCol="1" bandRow="1">
                <a:tableStyleId>{F5AB1C69-6EDB-4FF4-983F-18BD219EF322}</a:tableStyleId>
              </a:tblPr>
              <a:tblGrid>
                <a:gridCol w="1669197">
                  <a:extLst>
                    <a:ext uri="{9D8B030D-6E8A-4147-A177-3AD203B41FA5}">
                      <a16:colId xmlns:a16="http://schemas.microsoft.com/office/drawing/2014/main" val="4213951348"/>
                    </a:ext>
                  </a:extLst>
                </a:gridCol>
                <a:gridCol w="1772960">
                  <a:extLst>
                    <a:ext uri="{9D8B030D-6E8A-4147-A177-3AD203B41FA5}">
                      <a16:colId xmlns:a16="http://schemas.microsoft.com/office/drawing/2014/main" val="507512950"/>
                    </a:ext>
                  </a:extLst>
                </a:gridCol>
                <a:gridCol w="1786986">
                  <a:extLst>
                    <a:ext uri="{9D8B030D-6E8A-4147-A177-3AD203B41FA5}">
                      <a16:colId xmlns:a16="http://schemas.microsoft.com/office/drawing/2014/main" val="2486074749"/>
                    </a:ext>
                  </a:extLst>
                </a:gridCol>
                <a:gridCol w="1783229">
                  <a:extLst>
                    <a:ext uri="{9D8B030D-6E8A-4147-A177-3AD203B41FA5}">
                      <a16:colId xmlns:a16="http://schemas.microsoft.com/office/drawing/2014/main" val="2120027202"/>
                    </a:ext>
                  </a:extLst>
                </a:gridCol>
              </a:tblGrid>
              <a:tr h="207050">
                <a:tc>
                  <a:txBody>
                    <a:bodyPr/>
                    <a:lstStyle/>
                    <a:p>
                      <a:pPr marL="228600" algn="just"/>
                      <a:r>
                        <a:rPr lang="it-IT" sz="1600">
                          <a:effectLst/>
                          <a:latin typeface="+mj-lt"/>
                        </a:rPr>
                        <a:t>MODULO 8</a:t>
                      </a:r>
                      <a:endParaRPr lang="it-IT" sz="1600">
                        <a:effectLst/>
                        <a:latin typeface="+mj-lt"/>
                        <a:ea typeface="Calibri" panose="020F0502020204030204" pitchFamily="34" charset="0"/>
                        <a:cs typeface="Times New Roman" panose="02020603050405020304" pitchFamily="18" charset="0"/>
                      </a:endParaRPr>
                    </a:p>
                  </a:txBody>
                  <a:tcPr marL="75726" marR="75726" marT="0" marB="0"/>
                </a:tc>
                <a:tc>
                  <a:txBody>
                    <a:bodyPr/>
                    <a:lstStyle/>
                    <a:p>
                      <a:pPr marL="228600" algn="just"/>
                      <a:r>
                        <a:rPr lang="it-IT" sz="1600">
                          <a:effectLst/>
                          <a:latin typeface="+mj-lt"/>
                        </a:rPr>
                        <a:t>MODULO 9</a:t>
                      </a:r>
                      <a:endParaRPr lang="it-IT" sz="1600">
                        <a:effectLst/>
                        <a:latin typeface="+mj-lt"/>
                        <a:ea typeface="Calibri" panose="020F0502020204030204" pitchFamily="34" charset="0"/>
                        <a:cs typeface="Times New Roman" panose="02020603050405020304" pitchFamily="18" charset="0"/>
                      </a:endParaRPr>
                    </a:p>
                  </a:txBody>
                  <a:tcPr marL="75726" marR="75726" marT="0" marB="0"/>
                </a:tc>
                <a:tc>
                  <a:txBody>
                    <a:bodyPr/>
                    <a:lstStyle/>
                    <a:p>
                      <a:pPr marL="228600" algn="just"/>
                      <a:r>
                        <a:rPr lang="it-IT" sz="1600">
                          <a:effectLst/>
                          <a:latin typeface="+mj-lt"/>
                        </a:rPr>
                        <a:t>MODULO 10</a:t>
                      </a:r>
                      <a:endParaRPr lang="it-IT" sz="1600">
                        <a:effectLst/>
                        <a:latin typeface="+mj-lt"/>
                        <a:ea typeface="Calibri" panose="020F0502020204030204" pitchFamily="34" charset="0"/>
                        <a:cs typeface="Times New Roman" panose="02020603050405020304" pitchFamily="18" charset="0"/>
                      </a:endParaRPr>
                    </a:p>
                  </a:txBody>
                  <a:tcPr marL="75726" marR="75726" marT="0" marB="0"/>
                </a:tc>
                <a:tc>
                  <a:txBody>
                    <a:bodyPr/>
                    <a:lstStyle/>
                    <a:p>
                      <a:pPr marL="228600" algn="just"/>
                      <a:r>
                        <a:rPr lang="it-IT" sz="1600">
                          <a:effectLst/>
                          <a:latin typeface="+mj-lt"/>
                        </a:rPr>
                        <a:t>MODULO 11</a:t>
                      </a:r>
                      <a:endParaRPr lang="it-IT" sz="1600">
                        <a:effectLst/>
                        <a:latin typeface="+mj-lt"/>
                        <a:ea typeface="Calibri" panose="020F0502020204030204" pitchFamily="34" charset="0"/>
                        <a:cs typeface="Times New Roman" panose="02020603050405020304" pitchFamily="18" charset="0"/>
                      </a:endParaRPr>
                    </a:p>
                  </a:txBody>
                  <a:tcPr marL="75726" marR="75726" marT="0" marB="0"/>
                </a:tc>
                <a:extLst>
                  <a:ext uri="{0D108BD9-81ED-4DB2-BD59-A6C34878D82A}">
                    <a16:rowId xmlns:a16="http://schemas.microsoft.com/office/drawing/2014/main" val="1130430650"/>
                  </a:ext>
                </a:extLst>
              </a:tr>
              <a:tr h="1685977">
                <a:tc>
                  <a:txBody>
                    <a:bodyPr/>
                    <a:lstStyle/>
                    <a:p>
                      <a:pPr marL="228600" algn="just"/>
                      <a:r>
                        <a:rPr lang="it-IT" sz="1600" dirty="0">
                          <a:effectLst/>
                          <a:latin typeface="+mj-lt"/>
                        </a:rPr>
                        <a:t> </a:t>
                      </a:r>
                    </a:p>
                    <a:p>
                      <a:pPr marL="228600" algn="l"/>
                      <a:r>
                        <a:rPr lang="it-IT" sz="1600" dirty="0">
                          <a:effectLst/>
                          <a:latin typeface="+mj-lt"/>
                        </a:rPr>
                        <a:t>STORIA DELLA</a:t>
                      </a:r>
                    </a:p>
                    <a:p>
                      <a:pPr marL="228600" algn="l"/>
                      <a:r>
                        <a:rPr lang="it-IT" sz="1600" dirty="0">
                          <a:effectLst/>
                          <a:latin typeface="+mj-lt"/>
                        </a:rPr>
                        <a:t>LETTERATURA</a:t>
                      </a:r>
                    </a:p>
                    <a:p>
                      <a:pPr marL="228600" algn="l"/>
                      <a:r>
                        <a:rPr lang="it-IT" sz="1600" dirty="0">
                          <a:effectLst/>
                          <a:latin typeface="+mj-lt"/>
                        </a:rPr>
                        <a:t>(Il Romanticismo)</a:t>
                      </a:r>
                    </a:p>
                    <a:p>
                      <a:pPr marL="228600" algn="just"/>
                      <a:r>
                        <a:rPr lang="it-IT" sz="1600" dirty="0">
                          <a:effectLst/>
                          <a:latin typeface="+mj-lt"/>
                        </a:rPr>
                        <a:t> </a:t>
                      </a:r>
                    </a:p>
                    <a:p>
                      <a:pPr algn="just"/>
                      <a:r>
                        <a:rPr lang="it-IT" sz="1600" dirty="0">
                          <a:effectLst/>
                          <a:latin typeface="+mj-lt"/>
                        </a:rPr>
                        <a:t> </a:t>
                      </a:r>
                    </a:p>
                    <a:p>
                      <a:pPr marL="228600" algn="just"/>
                      <a:endParaRPr lang="it-IT" sz="1600" dirty="0">
                        <a:effectLst/>
                        <a:latin typeface="+mj-lt"/>
                      </a:endParaRPr>
                    </a:p>
                    <a:p>
                      <a:pPr marL="228600" algn="just"/>
                      <a:r>
                        <a:rPr lang="it-IT" sz="1600" dirty="0">
                          <a:effectLst/>
                          <a:latin typeface="+mj-lt"/>
                        </a:rPr>
                        <a:t> B2*</a:t>
                      </a:r>
                    </a:p>
                    <a:p>
                      <a:pPr marL="228600" algn="just"/>
                      <a:r>
                        <a:rPr lang="it-IT" sz="1600" dirty="0">
                          <a:effectLst/>
                          <a:latin typeface="+mj-lt"/>
                        </a:rPr>
                        <a:t> </a:t>
                      </a:r>
                      <a:endParaRPr lang="it-IT" sz="1600" dirty="0">
                        <a:effectLst/>
                        <a:latin typeface="+mj-lt"/>
                        <a:ea typeface="Calibri" panose="020F0502020204030204" pitchFamily="34" charset="0"/>
                        <a:cs typeface="Times New Roman" panose="02020603050405020304" pitchFamily="18" charset="0"/>
                      </a:endParaRPr>
                    </a:p>
                  </a:txBody>
                  <a:tcPr marL="75726" marR="75726" marT="0" marB="0"/>
                </a:tc>
                <a:tc>
                  <a:txBody>
                    <a:bodyPr/>
                    <a:lstStyle/>
                    <a:p>
                      <a:pPr marL="228600" algn="just"/>
                      <a:r>
                        <a:rPr lang="it-IT" sz="1600" dirty="0">
                          <a:effectLst/>
                          <a:latin typeface="+mj-lt"/>
                        </a:rPr>
                        <a:t> </a:t>
                      </a:r>
                    </a:p>
                    <a:p>
                      <a:pPr marL="228600" algn="l"/>
                      <a:r>
                        <a:rPr lang="it-IT" sz="1600" dirty="0">
                          <a:effectLst/>
                          <a:latin typeface="+mj-lt"/>
                        </a:rPr>
                        <a:t>STORIA DELLA LETTERATURA</a:t>
                      </a:r>
                    </a:p>
                    <a:p>
                      <a:pPr marL="228600" algn="l"/>
                      <a:r>
                        <a:rPr lang="it-IT" sz="1600" dirty="0">
                          <a:effectLst/>
                          <a:latin typeface="+mj-lt"/>
                        </a:rPr>
                        <a:t>(L’età Vittoriana e la reazione Anti-Vittoriana)</a:t>
                      </a:r>
                    </a:p>
                    <a:p>
                      <a:pPr marL="228600" algn="just"/>
                      <a:r>
                        <a:rPr lang="it-IT" sz="1600" dirty="0">
                          <a:effectLst/>
                          <a:latin typeface="+mj-lt"/>
                        </a:rPr>
                        <a:t> </a:t>
                      </a:r>
                    </a:p>
                    <a:p>
                      <a:pPr marL="228600" algn="just"/>
                      <a:endParaRPr lang="it-IT" sz="1600" dirty="0">
                        <a:effectLst/>
                        <a:latin typeface="+mj-lt"/>
                      </a:endParaRPr>
                    </a:p>
                    <a:p>
                      <a:pPr marL="228600" algn="just"/>
                      <a:r>
                        <a:rPr lang="it-IT" sz="1600" dirty="0">
                          <a:effectLst/>
                          <a:latin typeface="+mj-lt"/>
                        </a:rPr>
                        <a:t>B2*</a:t>
                      </a:r>
                    </a:p>
                    <a:p>
                      <a:pPr marL="228600" algn="just"/>
                      <a:r>
                        <a:rPr lang="it-IT" sz="1600" dirty="0">
                          <a:effectLst/>
                          <a:latin typeface="+mj-lt"/>
                        </a:rPr>
                        <a:t> </a:t>
                      </a:r>
                      <a:endParaRPr lang="it-IT" sz="1600" dirty="0">
                        <a:effectLst/>
                        <a:latin typeface="+mj-lt"/>
                        <a:ea typeface="Calibri" panose="020F0502020204030204" pitchFamily="34" charset="0"/>
                        <a:cs typeface="Times New Roman" panose="02020603050405020304" pitchFamily="18" charset="0"/>
                      </a:endParaRPr>
                    </a:p>
                  </a:txBody>
                  <a:tcPr marL="75726" marR="75726" marT="0" marB="0"/>
                </a:tc>
                <a:tc>
                  <a:txBody>
                    <a:bodyPr/>
                    <a:lstStyle/>
                    <a:p>
                      <a:pPr marL="228600" algn="just"/>
                      <a:r>
                        <a:rPr lang="it-IT" sz="1600" dirty="0">
                          <a:effectLst/>
                          <a:latin typeface="+mj-lt"/>
                        </a:rPr>
                        <a:t> </a:t>
                      </a:r>
                    </a:p>
                    <a:p>
                      <a:pPr marL="228600" algn="just"/>
                      <a:r>
                        <a:rPr lang="it-IT" sz="1600" dirty="0">
                          <a:effectLst/>
                          <a:latin typeface="+mj-lt"/>
                        </a:rPr>
                        <a:t>STORIA DELLA</a:t>
                      </a:r>
                    </a:p>
                    <a:p>
                      <a:pPr marL="228600" algn="just"/>
                      <a:r>
                        <a:rPr lang="it-IT" sz="1600" dirty="0">
                          <a:effectLst/>
                          <a:latin typeface="+mj-lt"/>
                        </a:rPr>
                        <a:t>LETTERATURA</a:t>
                      </a:r>
                    </a:p>
                    <a:p>
                      <a:pPr marL="228600" algn="just"/>
                      <a:r>
                        <a:rPr lang="it-IT" sz="1600" dirty="0">
                          <a:effectLst/>
                          <a:latin typeface="+mj-lt"/>
                        </a:rPr>
                        <a:t>(Primo Novecento)</a:t>
                      </a:r>
                    </a:p>
                    <a:p>
                      <a:pPr marL="228600" algn="just"/>
                      <a:r>
                        <a:rPr lang="it-IT" sz="1600" dirty="0">
                          <a:effectLst/>
                          <a:latin typeface="+mj-lt"/>
                        </a:rPr>
                        <a:t> </a:t>
                      </a:r>
                    </a:p>
                    <a:p>
                      <a:pPr marL="228600" algn="just"/>
                      <a:r>
                        <a:rPr lang="it-IT" sz="1600" dirty="0">
                          <a:effectLst/>
                          <a:latin typeface="+mj-lt"/>
                        </a:rPr>
                        <a:t> </a:t>
                      </a:r>
                    </a:p>
                    <a:p>
                      <a:pPr marL="228600" algn="just"/>
                      <a:r>
                        <a:rPr lang="it-IT" sz="1600" dirty="0">
                          <a:effectLst/>
                          <a:latin typeface="+mj-lt"/>
                        </a:rPr>
                        <a:t> </a:t>
                      </a:r>
                    </a:p>
                    <a:p>
                      <a:pPr marL="228600" algn="just"/>
                      <a:r>
                        <a:rPr lang="it-IT" sz="1600" dirty="0">
                          <a:effectLst/>
                          <a:latin typeface="+mj-lt"/>
                        </a:rPr>
                        <a:t>B2*</a:t>
                      </a:r>
                      <a:endParaRPr lang="it-IT" sz="1600" dirty="0">
                        <a:effectLst/>
                        <a:latin typeface="+mj-lt"/>
                        <a:ea typeface="Calibri" panose="020F0502020204030204" pitchFamily="34" charset="0"/>
                        <a:cs typeface="Times New Roman" panose="02020603050405020304" pitchFamily="18" charset="0"/>
                      </a:endParaRPr>
                    </a:p>
                  </a:txBody>
                  <a:tcPr marL="75726" marR="75726" marT="0" marB="0"/>
                </a:tc>
                <a:tc>
                  <a:txBody>
                    <a:bodyPr/>
                    <a:lstStyle/>
                    <a:p>
                      <a:pPr marL="228600" algn="just"/>
                      <a:r>
                        <a:rPr lang="it-IT" sz="1600" dirty="0">
                          <a:effectLst/>
                          <a:latin typeface="+mj-lt"/>
                        </a:rPr>
                        <a:t> </a:t>
                      </a:r>
                    </a:p>
                    <a:p>
                      <a:pPr marL="228600" algn="l"/>
                      <a:r>
                        <a:rPr lang="it-IT" sz="1600" dirty="0">
                          <a:effectLst/>
                          <a:latin typeface="+mj-lt"/>
                        </a:rPr>
                        <a:t>STORIA DELLA</a:t>
                      </a:r>
                    </a:p>
                    <a:p>
                      <a:pPr marL="228600" algn="l"/>
                      <a:r>
                        <a:rPr lang="it-IT" sz="1600" dirty="0">
                          <a:effectLst/>
                          <a:latin typeface="+mj-lt"/>
                        </a:rPr>
                        <a:t>LETTERATURA</a:t>
                      </a:r>
                    </a:p>
                    <a:p>
                      <a:pPr marL="228600" algn="l"/>
                      <a:r>
                        <a:rPr lang="it-IT" sz="1600" dirty="0">
                          <a:effectLst/>
                          <a:latin typeface="+mj-lt"/>
                        </a:rPr>
                        <a:t>(Dalla Seconda metà del Novecento ai giorni nostri)</a:t>
                      </a:r>
                    </a:p>
                    <a:p>
                      <a:pPr marL="228600" algn="just"/>
                      <a:r>
                        <a:rPr lang="it-IT" sz="1600" dirty="0">
                          <a:effectLst/>
                          <a:latin typeface="+mj-lt"/>
                        </a:rPr>
                        <a:t> </a:t>
                      </a:r>
                    </a:p>
                    <a:p>
                      <a:pPr algn="just"/>
                      <a:r>
                        <a:rPr lang="it-IT" sz="1600" dirty="0">
                          <a:effectLst/>
                          <a:latin typeface="+mj-lt"/>
                        </a:rPr>
                        <a:t> B2*</a:t>
                      </a:r>
                      <a:endParaRPr lang="it-IT" sz="1600" dirty="0">
                        <a:effectLst/>
                        <a:latin typeface="+mj-lt"/>
                        <a:ea typeface="Calibri" panose="020F0502020204030204" pitchFamily="34" charset="0"/>
                        <a:cs typeface="Times New Roman" panose="02020603050405020304" pitchFamily="18" charset="0"/>
                      </a:endParaRPr>
                    </a:p>
                  </a:txBody>
                  <a:tcPr marL="75726" marR="75726" marT="0" marB="0"/>
                </a:tc>
                <a:extLst>
                  <a:ext uri="{0D108BD9-81ED-4DB2-BD59-A6C34878D82A}">
                    <a16:rowId xmlns:a16="http://schemas.microsoft.com/office/drawing/2014/main" val="2951139574"/>
                  </a:ext>
                </a:extLst>
              </a:tr>
            </a:tbl>
          </a:graphicData>
        </a:graphic>
      </p:graphicFrame>
    </p:spTree>
    <p:custDataLst>
      <p:tags r:id="rId1"/>
    </p:custDataLst>
    <p:extLst>
      <p:ext uri="{BB962C8B-B14F-4D97-AF65-F5344CB8AC3E}">
        <p14:creationId xmlns:p14="http://schemas.microsoft.com/office/powerpoint/2010/main" val="2756020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B366A1-1C07-724F-9DB4-0896AB51BF81}"/>
              </a:ext>
            </a:extLst>
          </p:cNvPr>
          <p:cNvSpPr>
            <a:spLocks noGrp="1"/>
          </p:cNvSpPr>
          <p:nvPr>
            <p:ph type="title"/>
          </p:nvPr>
        </p:nvSpPr>
        <p:spPr>
          <a:xfrm>
            <a:off x="746228" y="1037967"/>
            <a:ext cx="3054091" cy="4709131"/>
          </a:xfrm>
        </p:spPr>
        <p:txBody>
          <a:bodyPr anchor="ctr">
            <a:normAutofit/>
          </a:bodyPr>
          <a:lstStyle/>
          <a:p>
            <a:r>
              <a:rPr lang="it-IT" sz="2800" dirty="0">
                <a:solidFill>
                  <a:schemeClr val="tx1"/>
                </a:solidFill>
                <a:latin typeface="Univers Condensed" panose="020B0506020202050204" pitchFamily="34" charset="0"/>
              </a:rPr>
              <a:t>Lingua tedesca CLASSE 3^</a:t>
            </a:r>
          </a:p>
        </p:txBody>
      </p:sp>
      <p:sp>
        <p:nvSpPr>
          <p:cNvPr id="24" name="Rectangle 23">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95399ADF-C258-4D6E-817C-56E36F139E1B}"/>
              </a:ext>
            </a:extLst>
          </p:cNvPr>
          <p:cNvSpPr txBox="1"/>
          <p:nvPr/>
        </p:nvSpPr>
        <p:spPr>
          <a:xfrm>
            <a:off x="4241830" y="1720840"/>
            <a:ext cx="7366000" cy="3416320"/>
          </a:xfrm>
          <a:prstGeom prst="rect">
            <a:avLst/>
          </a:prstGeom>
          <a:noFill/>
        </p:spPr>
        <p:txBody>
          <a:bodyPr wrap="square" rtlCol="0">
            <a:spAutoFit/>
          </a:bodyPr>
          <a:lstStyle/>
          <a:p>
            <a:pPr marL="0" indent="0" algn="just">
              <a:buNone/>
            </a:pPr>
            <a:r>
              <a:rPr lang="it-IT" sz="1200" b="1" dirty="0">
                <a:solidFill>
                  <a:srgbClr val="002060"/>
                </a:solidFill>
                <a:latin typeface="+mj-lt"/>
              </a:rPr>
              <a:t>Lingua</a:t>
            </a:r>
          </a:p>
          <a:p>
            <a:pPr marL="0" indent="0" algn="just">
              <a:buNone/>
            </a:pPr>
            <a:r>
              <a:rPr lang="it-IT" sz="1200" dirty="0">
                <a:latin typeface="+mj-lt"/>
              </a:rPr>
              <a:t>Nell’ambito della competenza linguistico-comunicativa, l’allievo comprende in modo globale, selettivo e dettagliato testi orali e scritti riguardanti i quattro Moduli richiesti per sostenere la certificazione B1; produce testi orali e scritti strutturati e coesi per riferire fatti, descrivere fenomeni e situazioni, sostenere opinioni con le opportune argomentazioni; partecipa a conversazioni e interagisce nella discussione, anche con parlanti nativi, in maniera adeguata sia agli interlocutori sia al contesto, riflette sulla fonologia, morfologia, sintassi, lessico, ecc., e sugli usi linguistici (funzioni, varietà di registri e testi, ecc.) anche in un’ottica comparativa, al fine di acquisire una consapevolezza delle analogie e differenze con la lingua madre; riflette sulle strategie di apprendimento della lingua straniera al fine di sviluppare autonomia nello studio.</a:t>
            </a:r>
          </a:p>
          <a:p>
            <a:pPr marL="0" lvl="0" indent="0" algn="just">
              <a:buNone/>
            </a:pPr>
            <a:endParaRPr lang="it-IT" sz="1200" dirty="0">
              <a:latin typeface="+mj-lt"/>
            </a:endParaRPr>
          </a:p>
          <a:p>
            <a:pPr marL="0" indent="0" algn="just">
              <a:buNone/>
            </a:pPr>
            <a:r>
              <a:rPr lang="it-IT" sz="1200" b="1" dirty="0">
                <a:solidFill>
                  <a:srgbClr val="002060"/>
                </a:solidFill>
                <a:latin typeface="+mj-lt"/>
              </a:rPr>
              <a:t>Cultura</a:t>
            </a:r>
          </a:p>
          <a:p>
            <a:pPr marL="0" indent="0" algn="just">
              <a:buNone/>
            </a:pPr>
            <a:r>
              <a:rPr lang="it-IT" sz="1200" dirty="0">
                <a:latin typeface="+mj-lt"/>
              </a:rPr>
              <a:t>Nell’ambito dello sviluppo di conoscenze relative all’universo culturale della lingua straniera, lo studente comprende aspetti relativi alla cultura dei paesi in cui si parla la lingua tedesca con particolare riferimento agli argomenti trattati nei diversi Moduli del testo; utilizza le nuove tecnologie dell’informazione e della comunicazione per approfondire argomenti di studio; analizza testi orali, scritti, via via più complessi, quali documenti di attualità con comprensione guidata, articoli di giornale, blog, film, video, ecc. per coglierne le principali specificità formali e culturali.</a:t>
            </a:r>
          </a:p>
          <a:p>
            <a:pPr marL="0" lvl="0" indent="0" algn="just">
              <a:buNone/>
            </a:pPr>
            <a:endParaRPr lang="it-IT" sz="1200" dirty="0">
              <a:latin typeface="+mj-lt"/>
            </a:endParaRPr>
          </a:p>
          <a:p>
            <a:endParaRPr lang="it-IT" sz="1200" dirty="0">
              <a:latin typeface="+mj-lt"/>
            </a:endParaRPr>
          </a:p>
        </p:txBody>
      </p:sp>
    </p:spTree>
    <p:custDataLst>
      <p:tags r:id="rId1"/>
    </p:custDataLst>
    <p:extLst>
      <p:ext uri="{BB962C8B-B14F-4D97-AF65-F5344CB8AC3E}">
        <p14:creationId xmlns:p14="http://schemas.microsoft.com/office/powerpoint/2010/main" val="331676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B366A1-1C07-724F-9DB4-0896AB51BF81}"/>
              </a:ext>
            </a:extLst>
          </p:cNvPr>
          <p:cNvSpPr>
            <a:spLocks noGrp="1"/>
          </p:cNvSpPr>
          <p:nvPr>
            <p:ph type="title"/>
          </p:nvPr>
        </p:nvSpPr>
        <p:spPr>
          <a:xfrm>
            <a:off x="581193" y="702156"/>
            <a:ext cx="4076153" cy="5156642"/>
          </a:xfrm>
        </p:spPr>
        <p:txBody>
          <a:bodyPr vert="horz" lIns="91440" tIns="45720" rIns="91440" bIns="45720" rtlCol="0" anchor="ctr">
            <a:normAutofit/>
          </a:bodyPr>
          <a:lstStyle/>
          <a:p>
            <a:r>
              <a:rPr lang="en-US" sz="2800" b="0" kern="1200" cap="all" dirty="0">
                <a:solidFill>
                  <a:schemeClr val="tx2"/>
                </a:solidFill>
                <a:latin typeface="+mj-lt"/>
                <a:ea typeface="+mj-ea"/>
                <a:cs typeface="+mj-cs"/>
              </a:rPr>
              <a:t>CERTIFICAZIONE </a:t>
            </a:r>
            <a:br>
              <a:rPr lang="en-US" sz="2800" b="0" kern="1200" cap="all" dirty="0">
                <a:solidFill>
                  <a:schemeClr val="tx2"/>
                </a:solidFill>
                <a:latin typeface="+mj-lt"/>
                <a:ea typeface="+mj-ea"/>
                <a:cs typeface="+mj-cs"/>
              </a:rPr>
            </a:br>
            <a:r>
              <a:rPr lang="en-US" sz="2800" b="0" kern="1200" cap="all" dirty="0">
                <a:solidFill>
                  <a:schemeClr val="tx2"/>
                </a:solidFill>
                <a:latin typeface="+mj-lt"/>
                <a:ea typeface="+mj-ea"/>
                <a:cs typeface="+mj-cs"/>
              </a:rPr>
              <a:t>LINGUA </a:t>
            </a:r>
            <a:r>
              <a:rPr lang="en-US" sz="2800" b="0" kern="1200" cap="all" dirty="0" err="1">
                <a:solidFill>
                  <a:schemeClr val="tx2"/>
                </a:solidFill>
                <a:latin typeface="+mj-lt"/>
                <a:ea typeface="+mj-ea"/>
                <a:cs typeface="+mj-cs"/>
              </a:rPr>
              <a:t>tedesca</a:t>
            </a:r>
            <a:endParaRPr lang="en-US" sz="2800" b="0" kern="1200" cap="all" dirty="0">
              <a:solidFill>
                <a:schemeClr val="tx2"/>
              </a:solidFill>
              <a:latin typeface="+mj-lt"/>
              <a:ea typeface="+mj-ea"/>
              <a:cs typeface="+mj-cs"/>
            </a:endParaRPr>
          </a:p>
        </p:txBody>
      </p:sp>
      <p:sp>
        <p:nvSpPr>
          <p:cNvPr id="33" name="Rectangle 32">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95399ADF-C258-4D6E-817C-56E36F139E1B}"/>
              </a:ext>
            </a:extLst>
          </p:cNvPr>
          <p:cNvSpPr txBox="1"/>
          <p:nvPr/>
        </p:nvSpPr>
        <p:spPr>
          <a:xfrm>
            <a:off x="4776743" y="1009398"/>
            <a:ext cx="6484091" cy="5156643"/>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92000"/>
            </a:pPr>
            <a:r>
              <a:rPr lang="en-US" sz="1200" dirty="0" err="1">
                <a:solidFill>
                  <a:schemeClr val="tx1">
                    <a:lumMod val="75000"/>
                    <a:lumOff val="25000"/>
                  </a:schemeClr>
                </a:solidFill>
                <a:latin typeface="+mj-lt"/>
              </a:rPr>
              <a:t>L’esame</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che</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gli</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allievi</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affronteranno</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presso</a:t>
            </a:r>
            <a:r>
              <a:rPr lang="en-US" sz="1200" dirty="0">
                <a:solidFill>
                  <a:schemeClr val="tx1">
                    <a:lumMod val="75000"/>
                    <a:lumOff val="25000"/>
                  </a:schemeClr>
                </a:solidFill>
                <a:latin typeface="+mj-lt"/>
              </a:rPr>
              <a:t> il Goethe </a:t>
            </a:r>
            <a:r>
              <a:rPr lang="en-US" sz="1200" dirty="0" err="1">
                <a:solidFill>
                  <a:schemeClr val="tx1">
                    <a:lumMod val="75000"/>
                    <a:lumOff val="25000"/>
                  </a:schemeClr>
                </a:solidFill>
                <a:latin typeface="+mj-lt"/>
              </a:rPr>
              <a:t>Institut</a:t>
            </a:r>
            <a:r>
              <a:rPr lang="en-US" sz="1200" dirty="0">
                <a:solidFill>
                  <a:schemeClr val="tx1">
                    <a:lumMod val="75000"/>
                    <a:lumOff val="25000"/>
                  </a:schemeClr>
                </a:solidFill>
                <a:latin typeface="+mj-lt"/>
              </a:rPr>
              <a:t> di Trieste </a:t>
            </a:r>
            <a:r>
              <a:rPr lang="en-US" sz="1200" dirty="0" err="1">
                <a:solidFill>
                  <a:schemeClr val="tx1">
                    <a:lumMod val="75000"/>
                    <a:lumOff val="25000"/>
                  </a:schemeClr>
                </a:solidFill>
                <a:latin typeface="+mj-lt"/>
              </a:rPr>
              <a:t>corrisponde</a:t>
            </a:r>
            <a:r>
              <a:rPr lang="en-US" sz="1200" dirty="0">
                <a:solidFill>
                  <a:schemeClr val="tx1">
                    <a:lumMod val="75000"/>
                    <a:lumOff val="25000"/>
                  </a:schemeClr>
                </a:solidFill>
                <a:latin typeface="+mj-lt"/>
              </a:rPr>
              <a:t> al </a:t>
            </a:r>
            <a:r>
              <a:rPr lang="en-US" sz="1200" dirty="0" err="1">
                <a:solidFill>
                  <a:schemeClr val="tx1">
                    <a:lumMod val="75000"/>
                    <a:lumOff val="25000"/>
                  </a:schemeClr>
                </a:solidFill>
                <a:latin typeface="+mj-lt"/>
              </a:rPr>
              <a:t>livello</a:t>
            </a:r>
            <a:r>
              <a:rPr lang="en-US" sz="1200" dirty="0">
                <a:solidFill>
                  <a:schemeClr val="tx1">
                    <a:lumMod val="75000"/>
                    <a:lumOff val="25000"/>
                  </a:schemeClr>
                </a:solidFill>
                <a:latin typeface="+mj-lt"/>
              </a:rPr>
              <a:t> B1 del Quadro </a:t>
            </a:r>
            <a:r>
              <a:rPr lang="en-US" sz="1200" dirty="0" err="1">
                <a:solidFill>
                  <a:schemeClr val="tx1">
                    <a:lumMod val="75000"/>
                    <a:lumOff val="25000"/>
                  </a:schemeClr>
                </a:solidFill>
                <a:latin typeface="+mj-lt"/>
              </a:rPr>
              <a:t>Comune</a:t>
            </a:r>
            <a:r>
              <a:rPr lang="en-US" sz="1200" dirty="0">
                <a:solidFill>
                  <a:schemeClr val="tx1">
                    <a:lumMod val="75000"/>
                    <a:lumOff val="25000"/>
                  </a:schemeClr>
                </a:solidFill>
                <a:latin typeface="+mj-lt"/>
              </a:rPr>
              <a:t> di </a:t>
            </a:r>
            <a:r>
              <a:rPr lang="en-US" sz="1200" dirty="0" err="1">
                <a:solidFill>
                  <a:schemeClr val="tx1">
                    <a:lumMod val="75000"/>
                    <a:lumOff val="25000"/>
                  </a:schemeClr>
                </a:solidFill>
                <a:latin typeface="+mj-lt"/>
              </a:rPr>
              <a:t>Riferimento</a:t>
            </a:r>
            <a:r>
              <a:rPr lang="en-US" sz="1200" dirty="0">
                <a:solidFill>
                  <a:schemeClr val="tx1">
                    <a:lumMod val="75000"/>
                    <a:lumOff val="25000"/>
                  </a:schemeClr>
                </a:solidFill>
                <a:latin typeface="+mj-lt"/>
              </a:rPr>
              <a:t> per le Lingue (QCER) e </a:t>
            </a:r>
            <a:r>
              <a:rPr lang="en-US" sz="1200" dirty="0" err="1">
                <a:solidFill>
                  <a:schemeClr val="tx1">
                    <a:lumMod val="75000"/>
                    <a:lumOff val="25000"/>
                  </a:schemeClr>
                </a:solidFill>
                <a:latin typeface="+mj-lt"/>
              </a:rPr>
              <a:t>si</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articola</a:t>
            </a:r>
            <a:r>
              <a:rPr lang="en-US" sz="1200" dirty="0">
                <a:solidFill>
                  <a:schemeClr val="tx1">
                    <a:lumMod val="75000"/>
                    <a:lumOff val="25000"/>
                  </a:schemeClr>
                </a:solidFill>
                <a:latin typeface="+mj-lt"/>
              </a:rPr>
              <a:t> in quattro moduli: </a:t>
            </a:r>
          </a:p>
          <a:p>
            <a:pPr>
              <a:spcBef>
                <a:spcPct val="20000"/>
              </a:spcBef>
              <a:spcAft>
                <a:spcPts val="600"/>
              </a:spcAft>
              <a:buClr>
                <a:schemeClr val="accent1"/>
              </a:buClr>
              <a:buSzPct val="92000"/>
              <a:buFont typeface="Wingdings 2" panose="05020102010507070707" pitchFamily="18" charset="2"/>
              <a:buChar char=""/>
            </a:pPr>
            <a:endParaRPr lang="en-US" sz="1200" dirty="0">
              <a:solidFill>
                <a:schemeClr val="tx1">
                  <a:lumMod val="75000"/>
                  <a:lumOff val="25000"/>
                </a:schemeClr>
              </a:solidFill>
              <a:latin typeface="+mj-lt"/>
            </a:endParaRPr>
          </a:p>
          <a:p>
            <a:pPr marL="285750" indent="-285750">
              <a:spcBef>
                <a:spcPct val="20000"/>
              </a:spcBef>
              <a:spcAft>
                <a:spcPts val="600"/>
              </a:spcAft>
              <a:buClr>
                <a:schemeClr val="accent1"/>
              </a:buClr>
              <a:buSzPct val="92000"/>
              <a:buFont typeface="Wingdings 2" panose="05020102010507070707" pitchFamily="18" charset="2"/>
              <a:buChar char=""/>
            </a:pPr>
            <a:r>
              <a:rPr lang="en-US" sz="1200" b="1" dirty="0" err="1">
                <a:solidFill>
                  <a:schemeClr val="tx1">
                    <a:lumMod val="75000"/>
                    <a:lumOff val="25000"/>
                  </a:schemeClr>
                </a:solidFill>
                <a:latin typeface="+mj-lt"/>
              </a:rPr>
              <a:t>comprensione</a:t>
            </a:r>
            <a:r>
              <a:rPr lang="en-US" sz="1200" b="1" dirty="0">
                <a:solidFill>
                  <a:schemeClr val="tx1">
                    <a:lumMod val="75000"/>
                    <a:lumOff val="25000"/>
                  </a:schemeClr>
                </a:solidFill>
                <a:latin typeface="+mj-lt"/>
              </a:rPr>
              <a:t> </a:t>
            </a:r>
            <a:r>
              <a:rPr lang="en-US" sz="1200" b="1" dirty="0" err="1">
                <a:solidFill>
                  <a:schemeClr val="tx1">
                    <a:lumMod val="75000"/>
                    <a:lumOff val="25000"/>
                  </a:schemeClr>
                </a:solidFill>
                <a:latin typeface="+mj-lt"/>
              </a:rPr>
              <a:t>scritta</a:t>
            </a:r>
            <a:endParaRPr lang="en-US" sz="1200" dirty="0">
              <a:solidFill>
                <a:schemeClr val="tx1">
                  <a:lumMod val="75000"/>
                  <a:lumOff val="25000"/>
                </a:schemeClr>
              </a:solidFill>
              <a:latin typeface="+mj-lt"/>
            </a:endParaRPr>
          </a:p>
          <a:p>
            <a:pPr marL="285750" indent="-285750">
              <a:spcBef>
                <a:spcPct val="20000"/>
              </a:spcBef>
              <a:spcAft>
                <a:spcPts val="600"/>
              </a:spcAft>
              <a:buClr>
                <a:schemeClr val="accent1"/>
              </a:buClr>
              <a:buSzPct val="92000"/>
              <a:buFont typeface="Wingdings 2" panose="05020102010507070707" pitchFamily="18" charset="2"/>
              <a:buChar char=""/>
            </a:pPr>
            <a:r>
              <a:rPr lang="en-US" sz="1200" b="1" dirty="0" err="1">
                <a:solidFill>
                  <a:schemeClr val="tx1">
                    <a:lumMod val="75000"/>
                    <a:lumOff val="25000"/>
                  </a:schemeClr>
                </a:solidFill>
                <a:latin typeface="+mj-lt"/>
              </a:rPr>
              <a:t>comprensione</a:t>
            </a:r>
            <a:r>
              <a:rPr lang="en-US" sz="1200" b="1" dirty="0">
                <a:solidFill>
                  <a:schemeClr val="tx1">
                    <a:lumMod val="75000"/>
                    <a:lumOff val="25000"/>
                  </a:schemeClr>
                </a:solidFill>
                <a:latin typeface="+mj-lt"/>
              </a:rPr>
              <a:t> </a:t>
            </a:r>
            <a:r>
              <a:rPr lang="en-US" sz="1200" b="1" dirty="0" err="1">
                <a:solidFill>
                  <a:schemeClr val="tx1">
                    <a:lumMod val="75000"/>
                    <a:lumOff val="25000"/>
                  </a:schemeClr>
                </a:solidFill>
                <a:latin typeface="+mj-lt"/>
              </a:rPr>
              <a:t>orale</a:t>
            </a:r>
            <a:r>
              <a:rPr lang="en-US" sz="1200" b="1" dirty="0">
                <a:solidFill>
                  <a:schemeClr val="tx1">
                    <a:lumMod val="75000"/>
                    <a:lumOff val="25000"/>
                  </a:schemeClr>
                </a:solidFill>
                <a:latin typeface="+mj-lt"/>
              </a:rPr>
              <a:t> </a:t>
            </a:r>
            <a:endParaRPr lang="en-US" sz="1200" dirty="0">
              <a:solidFill>
                <a:schemeClr val="tx1">
                  <a:lumMod val="75000"/>
                  <a:lumOff val="25000"/>
                </a:schemeClr>
              </a:solidFill>
              <a:latin typeface="+mj-lt"/>
            </a:endParaRPr>
          </a:p>
          <a:p>
            <a:pPr marL="285750" indent="-285750">
              <a:spcBef>
                <a:spcPct val="20000"/>
              </a:spcBef>
              <a:spcAft>
                <a:spcPts val="600"/>
              </a:spcAft>
              <a:buClr>
                <a:schemeClr val="accent1"/>
              </a:buClr>
              <a:buSzPct val="92000"/>
              <a:buFont typeface="Wingdings 2" panose="05020102010507070707" pitchFamily="18" charset="2"/>
              <a:buChar char=""/>
            </a:pPr>
            <a:r>
              <a:rPr lang="en-US" sz="1200" b="1" dirty="0" err="1">
                <a:solidFill>
                  <a:schemeClr val="tx1">
                    <a:lumMod val="75000"/>
                    <a:lumOff val="25000"/>
                  </a:schemeClr>
                </a:solidFill>
                <a:latin typeface="+mj-lt"/>
              </a:rPr>
              <a:t>espressione</a:t>
            </a:r>
            <a:r>
              <a:rPr lang="en-US" sz="1200" b="1" dirty="0">
                <a:solidFill>
                  <a:schemeClr val="tx1">
                    <a:lumMod val="75000"/>
                    <a:lumOff val="25000"/>
                  </a:schemeClr>
                </a:solidFill>
                <a:latin typeface="+mj-lt"/>
              </a:rPr>
              <a:t> </a:t>
            </a:r>
            <a:r>
              <a:rPr lang="en-US" sz="1200" b="1" dirty="0" err="1">
                <a:solidFill>
                  <a:schemeClr val="tx1">
                    <a:lumMod val="75000"/>
                    <a:lumOff val="25000"/>
                  </a:schemeClr>
                </a:solidFill>
                <a:latin typeface="+mj-lt"/>
              </a:rPr>
              <a:t>scritta</a:t>
            </a:r>
            <a:r>
              <a:rPr lang="en-US" sz="1200" b="1" dirty="0">
                <a:solidFill>
                  <a:schemeClr val="tx1">
                    <a:lumMod val="75000"/>
                    <a:lumOff val="25000"/>
                  </a:schemeClr>
                </a:solidFill>
                <a:latin typeface="+mj-lt"/>
              </a:rPr>
              <a:t> </a:t>
            </a:r>
            <a:endParaRPr lang="en-US" sz="1200" dirty="0">
              <a:solidFill>
                <a:schemeClr val="tx1">
                  <a:lumMod val="75000"/>
                  <a:lumOff val="25000"/>
                </a:schemeClr>
              </a:solidFill>
              <a:latin typeface="+mj-lt"/>
            </a:endParaRPr>
          </a:p>
          <a:p>
            <a:pPr marL="285750" indent="-285750">
              <a:spcBef>
                <a:spcPct val="20000"/>
              </a:spcBef>
              <a:spcAft>
                <a:spcPts val="600"/>
              </a:spcAft>
              <a:buClr>
                <a:schemeClr val="accent1"/>
              </a:buClr>
              <a:buSzPct val="92000"/>
              <a:buFont typeface="Wingdings 2" panose="05020102010507070707" pitchFamily="18" charset="2"/>
              <a:buChar char=""/>
            </a:pPr>
            <a:r>
              <a:rPr lang="en-US" sz="1200" b="1" dirty="0" err="1">
                <a:solidFill>
                  <a:schemeClr val="tx1">
                    <a:lumMod val="75000"/>
                    <a:lumOff val="25000"/>
                  </a:schemeClr>
                </a:solidFill>
                <a:latin typeface="+mj-lt"/>
              </a:rPr>
              <a:t>espressione</a:t>
            </a:r>
            <a:r>
              <a:rPr lang="en-US" sz="1200" b="1" dirty="0">
                <a:solidFill>
                  <a:schemeClr val="tx1">
                    <a:lumMod val="75000"/>
                    <a:lumOff val="25000"/>
                  </a:schemeClr>
                </a:solidFill>
                <a:latin typeface="+mj-lt"/>
              </a:rPr>
              <a:t> </a:t>
            </a:r>
            <a:r>
              <a:rPr lang="en-US" sz="1200" b="1" dirty="0" err="1">
                <a:solidFill>
                  <a:schemeClr val="tx1">
                    <a:lumMod val="75000"/>
                    <a:lumOff val="25000"/>
                  </a:schemeClr>
                </a:solidFill>
                <a:latin typeface="+mj-lt"/>
              </a:rPr>
              <a:t>orale</a:t>
            </a:r>
            <a:r>
              <a:rPr lang="en-US" sz="1200" b="1" dirty="0">
                <a:solidFill>
                  <a:schemeClr val="tx1">
                    <a:lumMod val="75000"/>
                    <a:lumOff val="25000"/>
                  </a:schemeClr>
                </a:solidFill>
                <a:latin typeface="+mj-lt"/>
              </a:rPr>
              <a:t> (</a:t>
            </a:r>
            <a:r>
              <a:rPr lang="en-US" sz="1200" b="1" dirty="0" err="1">
                <a:solidFill>
                  <a:schemeClr val="tx1">
                    <a:lumMod val="75000"/>
                    <a:lumOff val="25000"/>
                  </a:schemeClr>
                </a:solidFill>
                <a:latin typeface="+mj-lt"/>
              </a:rPr>
              <a:t>esame</a:t>
            </a:r>
            <a:r>
              <a:rPr lang="en-US" sz="1200" b="1" dirty="0">
                <a:solidFill>
                  <a:schemeClr val="tx1">
                    <a:lumMod val="75000"/>
                    <a:lumOff val="25000"/>
                  </a:schemeClr>
                </a:solidFill>
                <a:latin typeface="+mj-lt"/>
              </a:rPr>
              <a:t> </a:t>
            </a:r>
            <a:r>
              <a:rPr lang="en-US" sz="1200" b="1" dirty="0" err="1">
                <a:solidFill>
                  <a:schemeClr val="tx1">
                    <a:lumMod val="75000"/>
                    <a:lumOff val="25000"/>
                  </a:schemeClr>
                </a:solidFill>
                <a:latin typeface="+mj-lt"/>
              </a:rPr>
              <a:t>orale</a:t>
            </a:r>
            <a:r>
              <a:rPr lang="en-US" sz="1200" b="1" dirty="0">
                <a:solidFill>
                  <a:schemeClr val="tx1">
                    <a:lumMod val="75000"/>
                    <a:lumOff val="25000"/>
                  </a:schemeClr>
                </a:solidFill>
                <a:latin typeface="+mj-lt"/>
              </a:rPr>
              <a:t> in </a:t>
            </a:r>
            <a:r>
              <a:rPr lang="en-US" sz="1200" b="1" dirty="0" err="1">
                <a:solidFill>
                  <a:schemeClr val="tx1">
                    <a:lumMod val="75000"/>
                    <a:lumOff val="25000"/>
                  </a:schemeClr>
                </a:solidFill>
                <a:latin typeface="+mj-lt"/>
              </a:rPr>
              <a:t>coppia</a:t>
            </a:r>
            <a:r>
              <a:rPr lang="en-US" sz="1200" b="1" dirty="0">
                <a:solidFill>
                  <a:schemeClr val="tx1">
                    <a:lumMod val="75000"/>
                    <a:lumOff val="25000"/>
                  </a:schemeClr>
                </a:solidFill>
                <a:latin typeface="+mj-lt"/>
              </a:rPr>
              <a:t>)</a:t>
            </a:r>
          </a:p>
          <a:p>
            <a:pPr marL="285750" indent="-285750">
              <a:spcBef>
                <a:spcPct val="20000"/>
              </a:spcBef>
              <a:spcAft>
                <a:spcPts val="600"/>
              </a:spcAft>
              <a:buClr>
                <a:schemeClr val="accent1"/>
              </a:buClr>
              <a:buSzPct val="92000"/>
              <a:buFont typeface="Wingdings 2" panose="05020102010507070707" pitchFamily="18" charset="2"/>
              <a:buChar char=""/>
            </a:pPr>
            <a:endParaRPr lang="en-US" sz="1200" dirty="0">
              <a:solidFill>
                <a:schemeClr val="tx1">
                  <a:lumMod val="75000"/>
                  <a:lumOff val="25000"/>
                </a:schemeClr>
              </a:solidFill>
              <a:latin typeface="+mj-lt"/>
            </a:endParaRPr>
          </a:p>
          <a:p>
            <a:pPr>
              <a:spcBef>
                <a:spcPct val="20000"/>
              </a:spcBef>
              <a:spcAft>
                <a:spcPts val="600"/>
              </a:spcAft>
              <a:buClr>
                <a:schemeClr val="accent1"/>
              </a:buClr>
              <a:buSzPct val="92000"/>
            </a:pPr>
            <a:r>
              <a:rPr lang="en-US" sz="1200" dirty="0">
                <a:solidFill>
                  <a:schemeClr val="tx1">
                    <a:lumMod val="75000"/>
                    <a:lumOff val="25000"/>
                  </a:schemeClr>
                </a:solidFill>
                <a:latin typeface="+mj-lt"/>
              </a:rPr>
              <a:t>I quattro moduli </a:t>
            </a:r>
            <a:r>
              <a:rPr lang="en-US" sz="1200" dirty="0" err="1">
                <a:solidFill>
                  <a:schemeClr val="tx1">
                    <a:lumMod val="75000"/>
                    <a:lumOff val="25000"/>
                  </a:schemeClr>
                </a:solidFill>
                <a:latin typeface="+mj-lt"/>
              </a:rPr>
              <a:t>possono</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essere</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sostenuti</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singolarmente</a:t>
            </a:r>
            <a:r>
              <a:rPr lang="en-US" sz="1200" dirty="0">
                <a:solidFill>
                  <a:schemeClr val="tx1">
                    <a:lumMod val="75000"/>
                    <a:lumOff val="25000"/>
                  </a:schemeClr>
                </a:solidFill>
                <a:latin typeface="+mj-lt"/>
              </a:rPr>
              <a:t> o in </a:t>
            </a:r>
            <a:r>
              <a:rPr lang="en-US" sz="1200" dirty="0" err="1">
                <a:solidFill>
                  <a:schemeClr val="tx1">
                    <a:lumMod val="75000"/>
                    <a:lumOff val="25000"/>
                  </a:schemeClr>
                </a:solidFill>
                <a:latin typeface="+mj-lt"/>
              </a:rPr>
              <a:t>combinazione</a:t>
            </a:r>
            <a:r>
              <a:rPr lang="en-US" sz="1200" dirty="0">
                <a:solidFill>
                  <a:schemeClr val="tx1">
                    <a:lumMod val="75000"/>
                    <a:lumOff val="25000"/>
                  </a:schemeClr>
                </a:solidFill>
                <a:latin typeface="+mj-lt"/>
              </a:rPr>
              <a:t>. Quattro </a:t>
            </a:r>
            <a:r>
              <a:rPr lang="en-US" sz="1200" dirty="0" err="1">
                <a:solidFill>
                  <a:schemeClr val="tx1">
                    <a:lumMod val="75000"/>
                    <a:lumOff val="25000"/>
                  </a:schemeClr>
                </a:solidFill>
                <a:latin typeface="+mj-lt"/>
              </a:rPr>
              <a:t>certificati</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dei</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singoli</a:t>
            </a:r>
            <a:r>
              <a:rPr lang="en-US" sz="1200" dirty="0">
                <a:solidFill>
                  <a:schemeClr val="tx1">
                    <a:lumMod val="75000"/>
                    <a:lumOff val="25000"/>
                  </a:schemeClr>
                </a:solidFill>
                <a:latin typeface="+mj-lt"/>
              </a:rPr>
              <a:t> moduli </a:t>
            </a:r>
            <a:r>
              <a:rPr lang="en-US" sz="1200" dirty="0" err="1">
                <a:solidFill>
                  <a:schemeClr val="tx1">
                    <a:lumMod val="75000"/>
                    <a:lumOff val="25000"/>
                  </a:schemeClr>
                </a:solidFill>
                <a:latin typeface="+mj-lt"/>
              </a:rPr>
              <a:t>equivalgono</a:t>
            </a:r>
            <a:r>
              <a:rPr lang="en-US" sz="1200" dirty="0">
                <a:solidFill>
                  <a:schemeClr val="tx1">
                    <a:lumMod val="75000"/>
                    <a:lumOff val="25000"/>
                  </a:schemeClr>
                </a:solidFill>
                <a:latin typeface="+mj-lt"/>
              </a:rPr>
              <a:t> a un </a:t>
            </a:r>
            <a:r>
              <a:rPr lang="en-US" sz="1200" dirty="0" err="1">
                <a:solidFill>
                  <a:schemeClr val="tx1">
                    <a:lumMod val="75000"/>
                    <a:lumOff val="25000"/>
                  </a:schemeClr>
                </a:solidFill>
                <a:latin typeface="+mj-lt"/>
              </a:rPr>
              <a:t>certificato</a:t>
            </a:r>
            <a:r>
              <a:rPr lang="en-US" sz="1200" dirty="0">
                <a:solidFill>
                  <a:schemeClr val="tx1">
                    <a:lumMod val="75000"/>
                    <a:lumOff val="25000"/>
                  </a:schemeClr>
                </a:solidFill>
                <a:latin typeface="+mj-lt"/>
              </a:rPr>
              <a:t> </a:t>
            </a:r>
            <a:r>
              <a:rPr lang="en-US" sz="1200" dirty="0" err="1">
                <a:solidFill>
                  <a:schemeClr val="tx1">
                    <a:lumMod val="75000"/>
                    <a:lumOff val="25000"/>
                  </a:schemeClr>
                </a:solidFill>
                <a:latin typeface="+mj-lt"/>
              </a:rPr>
              <a:t>unico</a:t>
            </a:r>
            <a:r>
              <a:rPr lang="en-US" sz="1200" dirty="0">
                <a:solidFill>
                  <a:schemeClr val="tx1">
                    <a:lumMod val="75000"/>
                    <a:lumOff val="25000"/>
                  </a:schemeClr>
                </a:solidFill>
                <a:latin typeface="+mj-lt"/>
              </a:rPr>
              <a:t>.</a:t>
            </a:r>
          </a:p>
          <a:p>
            <a:pPr marL="0" lvl="0" indent="0">
              <a:spcBef>
                <a:spcPct val="20000"/>
              </a:spcBef>
              <a:spcAft>
                <a:spcPts val="600"/>
              </a:spcAft>
              <a:buClr>
                <a:schemeClr val="accent1"/>
              </a:buClr>
              <a:buSzPct val="92000"/>
              <a:buFont typeface="Wingdings 2" panose="05020102010507070707" pitchFamily="18" charset="2"/>
              <a:buChar char=""/>
            </a:pPr>
            <a:endParaRPr lang="en-US" sz="1200" dirty="0">
              <a:solidFill>
                <a:schemeClr val="tx1">
                  <a:lumMod val="75000"/>
                  <a:lumOff val="25000"/>
                </a:schemeClr>
              </a:solidFill>
              <a:latin typeface="+mj-lt"/>
            </a:endParaRPr>
          </a:p>
          <a:p>
            <a:pPr>
              <a:spcBef>
                <a:spcPct val="20000"/>
              </a:spcBef>
              <a:spcAft>
                <a:spcPts val="600"/>
              </a:spcAft>
              <a:buClr>
                <a:schemeClr val="accent1"/>
              </a:buClr>
              <a:buSzPct val="92000"/>
              <a:buFont typeface="Wingdings 2" panose="05020102010507070707" pitchFamily="18" charset="2"/>
              <a:buChar char=""/>
            </a:pPr>
            <a:endParaRPr lang="en-US" sz="1200" dirty="0">
              <a:solidFill>
                <a:schemeClr val="tx1">
                  <a:lumMod val="75000"/>
                  <a:lumOff val="25000"/>
                </a:schemeClr>
              </a:solidFill>
              <a:latin typeface="+mj-lt"/>
            </a:endParaRPr>
          </a:p>
        </p:txBody>
      </p:sp>
    </p:spTree>
    <p:custDataLst>
      <p:tags r:id="rId1"/>
    </p:custDataLst>
    <p:extLst>
      <p:ext uri="{BB962C8B-B14F-4D97-AF65-F5344CB8AC3E}">
        <p14:creationId xmlns:p14="http://schemas.microsoft.com/office/powerpoint/2010/main" val="1277063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D4FD4A9-B925-B54A-B9C6-953D6C86F438}"/>
              </a:ext>
            </a:extLst>
          </p:cNvPr>
          <p:cNvSpPr>
            <a:spLocks noChangeArrowheads="1"/>
          </p:cNvSpPr>
          <p:nvPr/>
        </p:nvSpPr>
        <p:spPr bwMode="auto">
          <a:xfrm>
            <a:off x="2886075" y="3005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3" name="Tabella 2">
            <a:extLst>
              <a:ext uri="{FF2B5EF4-FFF2-40B4-BE49-F238E27FC236}">
                <a16:creationId xmlns:a16="http://schemas.microsoft.com/office/drawing/2014/main" id="{B776F3D9-BA54-0E42-AC74-D2DBA85D20AE}"/>
              </a:ext>
            </a:extLst>
          </p:cNvPr>
          <p:cNvGraphicFramePr>
            <a:graphicFrameLocks noGrp="1"/>
          </p:cNvGraphicFramePr>
          <p:nvPr>
            <p:extLst>
              <p:ext uri="{D42A27DB-BD31-4B8C-83A1-F6EECF244321}">
                <p14:modId xmlns:p14="http://schemas.microsoft.com/office/powerpoint/2010/main" val="4242108984"/>
              </p:ext>
            </p:extLst>
          </p:nvPr>
        </p:nvGraphicFramePr>
        <p:xfrm>
          <a:off x="643467" y="932973"/>
          <a:ext cx="10905067" cy="4992055"/>
        </p:xfrm>
        <a:graphic>
          <a:graphicData uri="http://schemas.openxmlformats.org/drawingml/2006/table">
            <a:tbl>
              <a:tblPr firstRow="1" firstCol="1" bandRow="1">
                <a:tableStyleId>{17292A2E-F333-43FB-9621-5CBBE7FDCDCB}</a:tableStyleId>
              </a:tblPr>
              <a:tblGrid>
                <a:gridCol w="5249038">
                  <a:extLst>
                    <a:ext uri="{9D8B030D-6E8A-4147-A177-3AD203B41FA5}">
                      <a16:colId xmlns:a16="http://schemas.microsoft.com/office/drawing/2014/main" val="1958559903"/>
                    </a:ext>
                  </a:extLst>
                </a:gridCol>
                <a:gridCol w="5656029">
                  <a:extLst>
                    <a:ext uri="{9D8B030D-6E8A-4147-A177-3AD203B41FA5}">
                      <a16:colId xmlns:a16="http://schemas.microsoft.com/office/drawing/2014/main" val="690351790"/>
                    </a:ext>
                  </a:extLst>
                </a:gridCol>
              </a:tblGrid>
              <a:tr h="2330473">
                <a:tc>
                  <a:txBody>
                    <a:bodyPr/>
                    <a:lstStyle/>
                    <a:p>
                      <a:pPr>
                        <a:lnSpc>
                          <a:spcPct val="107000"/>
                        </a:lnSpc>
                      </a:pPr>
                      <a:r>
                        <a:rPr lang="it-IT" sz="2000" dirty="0">
                          <a:effectLst/>
                          <a:latin typeface="+mj-lt"/>
                        </a:rPr>
                        <a:t>COMPRENSIONE SCRITTA</a:t>
                      </a:r>
                      <a:endParaRPr lang="it-IT" sz="2200" dirty="0">
                        <a:effectLst/>
                        <a:latin typeface="+mj-lt"/>
                      </a:endParaRPr>
                    </a:p>
                    <a:p>
                      <a:pPr>
                        <a:lnSpc>
                          <a:spcPct val="107000"/>
                        </a:lnSpc>
                      </a:pPr>
                      <a:r>
                        <a:rPr lang="it-IT" sz="2000" b="0" dirty="0">
                          <a:effectLst/>
                          <a:latin typeface="+mj-lt"/>
                        </a:rPr>
                        <a:t>Leggere interventi su blog, e-mail, articoli di giornale, annunci e situazioni scritte. Comprendere le informazioni principali, dettagli importanti, nonché punti di vista e opinioni. </a:t>
                      </a:r>
                      <a:endParaRPr lang="it-IT" sz="2200" b="0" dirty="0">
                        <a:effectLst/>
                        <a:latin typeface="+mj-lt"/>
                      </a:endParaRPr>
                    </a:p>
                    <a:p>
                      <a:pPr>
                        <a:lnSpc>
                          <a:spcPct val="107000"/>
                        </a:lnSpc>
                      </a:pPr>
                      <a:r>
                        <a:rPr lang="it-IT" sz="2000" b="0" dirty="0">
                          <a:effectLst/>
                          <a:latin typeface="+mj-lt"/>
                        </a:rPr>
                        <a:t>Durata della prova: 65 minuti</a:t>
                      </a:r>
                      <a:endParaRPr lang="it-IT" sz="2200" b="0" dirty="0">
                        <a:solidFill>
                          <a:srgbClr val="000000"/>
                        </a:solidFill>
                        <a:effectLst/>
                        <a:latin typeface="+mj-lt"/>
                        <a:ea typeface="Times New Roman" panose="02020603050405020304" pitchFamily="18" charset="0"/>
                      </a:endParaRPr>
                    </a:p>
                  </a:txBody>
                  <a:tcPr marL="129503" marR="129503" marT="0" marB="0"/>
                </a:tc>
                <a:tc>
                  <a:txBody>
                    <a:bodyPr/>
                    <a:lstStyle/>
                    <a:p>
                      <a:pPr>
                        <a:lnSpc>
                          <a:spcPct val="107000"/>
                        </a:lnSpc>
                      </a:pPr>
                      <a:r>
                        <a:rPr lang="it-IT" sz="2000" dirty="0">
                          <a:effectLst/>
                          <a:latin typeface="+mj-lt"/>
                        </a:rPr>
                        <a:t>ESPRESSIONE SCRITTA</a:t>
                      </a:r>
                      <a:endParaRPr lang="it-IT" sz="2200" dirty="0">
                        <a:effectLst/>
                        <a:latin typeface="+mj-lt"/>
                      </a:endParaRPr>
                    </a:p>
                    <a:p>
                      <a:pPr>
                        <a:lnSpc>
                          <a:spcPct val="107000"/>
                        </a:lnSpc>
                      </a:pPr>
                      <a:r>
                        <a:rPr lang="it-IT" sz="2000" b="0" dirty="0">
                          <a:effectLst/>
                          <a:latin typeface="+mj-lt"/>
                        </a:rPr>
                        <a:t>Scrivere e-mail/lettere personali e formali e esprimere un’opinione in un intervento su un forum</a:t>
                      </a:r>
                      <a:endParaRPr lang="it-IT" sz="2200" b="0" dirty="0">
                        <a:effectLst/>
                        <a:latin typeface="+mj-lt"/>
                      </a:endParaRPr>
                    </a:p>
                    <a:p>
                      <a:pPr>
                        <a:lnSpc>
                          <a:spcPct val="107000"/>
                        </a:lnSpc>
                      </a:pPr>
                      <a:endParaRPr lang="it-IT" sz="2000" b="0" dirty="0">
                        <a:effectLst/>
                        <a:latin typeface="+mj-lt"/>
                      </a:endParaRPr>
                    </a:p>
                    <a:p>
                      <a:pPr>
                        <a:lnSpc>
                          <a:spcPct val="107000"/>
                        </a:lnSpc>
                      </a:pPr>
                      <a:endParaRPr lang="it-IT" sz="2000" b="0" dirty="0">
                        <a:effectLst/>
                        <a:latin typeface="+mj-lt"/>
                      </a:endParaRPr>
                    </a:p>
                    <a:p>
                      <a:pPr>
                        <a:lnSpc>
                          <a:spcPct val="107000"/>
                        </a:lnSpc>
                      </a:pPr>
                      <a:r>
                        <a:rPr lang="it-IT" sz="2000" b="0" dirty="0">
                          <a:effectLst/>
                          <a:latin typeface="+mj-lt"/>
                        </a:rPr>
                        <a:t>Durata della prova: 60 minuti</a:t>
                      </a:r>
                      <a:endParaRPr lang="it-IT" sz="2200" b="0" dirty="0">
                        <a:solidFill>
                          <a:srgbClr val="000000"/>
                        </a:solidFill>
                        <a:effectLst/>
                        <a:latin typeface="+mj-lt"/>
                        <a:ea typeface="Times New Roman" panose="02020603050405020304" pitchFamily="18" charset="0"/>
                      </a:endParaRPr>
                    </a:p>
                  </a:txBody>
                  <a:tcPr marL="129503" marR="129503" marT="0" marB="0"/>
                </a:tc>
                <a:extLst>
                  <a:ext uri="{0D108BD9-81ED-4DB2-BD59-A6C34878D82A}">
                    <a16:rowId xmlns:a16="http://schemas.microsoft.com/office/drawing/2014/main" val="3139811251"/>
                  </a:ext>
                </a:extLst>
              </a:tr>
              <a:tr h="2661582">
                <a:tc>
                  <a:txBody>
                    <a:bodyPr/>
                    <a:lstStyle/>
                    <a:p>
                      <a:pPr>
                        <a:lnSpc>
                          <a:spcPct val="107000"/>
                        </a:lnSpc>
                      </a:pPr>
                      <a:r>
                        <a:rPr lang="it-IT" sz="2000" b="0" dirty="0">
                          <a:effectLst/>
                          <a:latin typeface="+mj-lt"/>
                        </a:rPr>
                        <a:t>COMPRENSIONE ORALE</a:t>
                      </a:r>
                      <a:endParaRPr lang="it-IT" sz="2200" b="0" dirty="0">
                        <a:effectLst/>
                        <a:latin typeface="+mj-lt"/>
                      </a:endParaRPr>
                    </a:p>
                    <a:p>
                      <a:pPr>
                        <a:lnSpc>
                          <a:spcPct val="107000"/>
                        </a:lnSpc>
                      </a:pPr>
                      <a:r>
                        <a:rPr lang="it-IT" sz="2000" b="0" dirty="0">
                          <a:effectLst/>
                          <a:latin typeface="+mj-lt"/>
                        </a:rPr>
                        <a:t>Ascolto di annunci, brevi presentazioni, conversazioni informali così come discussioni alla radio. Comprendere le affermazioni principali e dettagli importanti</a:t>
                      </a:r>
                      <a:endParaRPr lang="it-IT" sz="2200" b="0" dirty="0">
                        <a:effectLst/>
                        <a:latin typeface="+mj-lt"/>
                      </a:endParaRPr>
                    </a:p>
                    <a:p>
                      <a:pPr>
                        <a:lnSpc>
                          <a:spcPct val="107000"/>
                        </a:lnSpc>
                      </a:pPr>
                      <a:endParaRPr lang="it-IT" sz="2000" b="0" dirty="0">
                        <a:effectLst/>
                        <a:latin typeface="+mj-lt"/>
                      </a:endParaRPr>
                    </a:p>
                    <a:p>
                      <a:pPr>
                        <a:lnSpc>
                          <a:spcPct val="107000"/>
                        </a:lnSpc>
                      </a:pPr>
                      <a:r>
                        <a:rPr lang="it-IT" sz="2000" b="0" dirty="0">
                          <a:effectLst/>
                          <a:latin typeface="+mj-lt"/>
                        </a:rPr>
                        <a:t>Durata della prova: circa 40 minuti</a:t>
                      </a:r>
                      <a:endParaRPr lang="it-IT" sz="2200" b="0" dirty="0">
                        <a:solidFill>
                          <a:srgbClr val="000000"/>
                        </a:solidFill>
                        <a:effectLst/>
                        <a:latin typeface="+mj-lt"/>
                        <a:ea typeface="Times New Roman" panose="02020603050405020304" pitchFamily="18" charset="0"/>
                      </a:endParaRPr>
                    </a:p>
                  </a:txBody>
                  <a:tcPr marL="129503" marR="129503" marT="0" marB="0"/>
                </a:tc>
                <a:tc>
                  <a:txBody>
                    <a:bodyPr/>
                    <a:lstStyle/>
                    <a:p>
                      <a:pPr>
                        <a:lnSpc>
                          <a:spcPct val="107000"/>
                        </a:lnSpc>
                      </a:pPr>
                      <a:r>
                        <a:rPr lang="it-IT" sz="2000" dirty="0">
                          <a:solidFill>
                            <a:schemeClr val="tx1"/>
                          </a:solidFill>
                          <a:effectLst/>
                          <a:latin typeface="+mj-lt"/>
                        </a:rPr>
                        <a:t>ESPRESSIONE ORALE</a:t>
                      </a:r>
                      <a:endParaRPr lang="it-IT" sz="2200" dirty="0">
                        <a:solidFill>
                          <a:schemeClr val="tx1"/>
                        </a:solidFill>
                        <a:effectLst/>
                        <a:latin typeface="+mj-lt"/>
                      </a:endParaRPr>
                    </a:p>
                    <a:p>
                      <a:pPr>
                        <a:lnSpc>
                          <a:spcPct val="107000"/>
                        </a:lnSpc>
                      </a:pPr>
                      <a:r>
                        <a:rPr lang="it-IT" sz="2000" dirty="0">
                          <a:solidFill>
                            <a:schemeClr val="tx1"/>
                          </a:solidFill>
                          <a:effectLst/>
                          <a:latin typeface="+mj-lt"/>
                        </a:rPr>
                        <a:t>Parlare con un interlocutore di un tema di vita quotidiana. Rispondere a domande, esprimere la propria opinione e fare delle proposte. Tenere una presentazione su un tema di vita quotidiana e rispondere alle domande al riguardo</a:t>
                      </a:r>
                      <a:endParaRPr lang="it-IT" sz="2200" dirty="0">
                        <a:solidFill>
                          <a:schemeClr val="tx1"/>
                        </a:solidFill>
                        <a:effectLst/>
                        <a:latin typeface="+mj-lt"/>
                      </a:endParaRPr>
                    </a:p>
                    <a:p>
                      <a:pPr>
                        <a:lnSpc>
                          <a:spcPct val="107000"/>
                        </a:lnSpc>
                      </a:pPr>
                      <a:r>
                        <a:rPr lang="it-IT" sz="2000" dirty="0">
                          <a:solidFill>
                            <a:schemeClr val="tx1"/>
                          </a:solidFill>
                          <a:effectLst/>
                          <a:latin typeface="+mj-lt"/>
                        </a:rPr>
                        <a:t>Durata della prova: circa 15 minuti</a:t>
                      </a:r>
                      <a:endParaRPr lang="it-IT" sz="2200" dirty="0">
                        <a:solidFill>
                          <a:schemeClr val="tx1"/>
                        </a:solidFill>
                        <a:effectLst/>
                        <a:latin typeface="+mj-lt"/>
                        <a:ea typeface="Times New Roman" panose="02020603050405020304" pitchFamily="18" charset="0"/>
                      </a:endParaRPr>
                    </a:p>
                  </a:txBody>
                  <a:tcPr marL="129503" marR="129503" marT="0" marB="0"/>
                </a:tc>
                <a:extLst>
                  <a:ext uri="{0D108BD9-81ED-4DB2-BD59-A6C34878D82A}">
                    <a16:rowId xmlns:a16="http://schemas.microsoft.com/office/drawing/2014/main" val="1872270878"/>
                  </a:ext>
                </a:extLst>
              </a:tr>
            </a:tbl>
          </a:graphicData>
        </a:graphic>
      </p:graphicFrame>
    </p:spTree>
    <p:custDataLst>
      <p:tags r:id="rId1"/>
    </p:custDataLst>
    <p:extLst>
      <p:ext uri="{BB962C8B-B14F-4D97-AF65-F5344CB8AC3E}">
        <p14:creationId xmlns:p14="http://schemas.microsoft.com/office/powerpoint/2010/main" val="1735004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EEB28E58-5672-6A43-900D-56CCDCC257BE}"/>
              </a:ext>
            </a:extLst>
          </p:cNvPr>
          <p:cNvGraphicFramePr>
            <a:graphicFrameLocks noGrp="1"/>
          </p:cNvGraphicFramePr>
          <p:nvPr>
            <p:extLst>
              <p:ext uri="{D42A27DB-BD31-4B8C-83A1-F6EECF244321}">
                <p14:modId xmlns:p14="http://schemas.microsoft.com/office/powerpoint/2010/main" val="534815134"/>
              </p:ext>
            </p:extLst>
          </p:nvPr>
        </p:nvGraphicFramePr>
        <p:xfrm>
          <a:off x="678873" y="845127"/>
          <a:ext cx="10764444" cy="5315975"/>
        </p:xfrm>
        <a:graphic>
          <a:graphicData uri="http://schemas.openxmlformats.org/drawingml/2006/table">
            <a:tbl>
              <a:tblPr firstRow="1" firstCol="1" bandRow="1">
                <a:tableStyleId>{C4B1156A-380E-4F78-BDF5-A606A8083BF9}</a:tableStyleId>
              </a:tblPr>
              <a:tblGrid>
                <a:gridCol w="1854586">
                  <a:extLst>
                    <a:ext uri="{9D8B030D-6E8A-4147-A177-3AD203B41FA5}">
                      <a16:colId xmlns:a16="http://schemas.microsoft.com/office/drawing/2014/main" val="3830546209"/>
                    </a:ext>
                  </a:extLst>
                </a:gridCol>
                <a:gridCol w="8909858">
                  <a:extLst>
                    <a:ext uri="{9D8B030D-6E8A-4147-A177-3AD203B41FA5}">
                      <a16:colId xmlns:a16="http://schemas.microsoft.com/office/drawing/2014/main" val="1000846448"/>
                    </a:ext>
                  </a:extLst>
                </a:gridCol>
              </a:tblGrid>
              <a:tr h="930969">
                <a:tc>
                  <a:txBody>
                    <a:bodyPr/>
                    <a:lstStyle/>
                    <a:p>
                      <a:pPr algn="just">
                        <a:lnSpc>
                          <a:spcPct val="107000"/>
                        </a:lnSpc>
                      </a:pPr>
                      <a:r>
                        <a:rPr lang="it-IT" sz="1400">
                          <a:effectLst/>
                          <a:latin typeface="+mj-lt"/>
                        </a:rPr>
                        <a:t>CONOSCENZE</a:t>
                      </a:r>
                      <a:endParaRPr lang="it-IT" sz="1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it-IT" sz="1400" b="0" dirty="0">
                          <a:solidFill>
                            <a:schemeClr val="tx1"/>
                          </a:solidFill>
                          <a:effectLst/>
                          <a:latin typeface="+mj-lt"/>
                        </a:rPr>
                        <a:t>Verranno completate le strutture sintattico-grammaticali, potenziati il lessico e le funzioni comunicative, acquisiti contenuti relativi ad argomenti di attualità e civiltà.</a:t>
                      </a:r>
                      <a:endParaRPr lang="it-IT"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7318733"/>
                  </a:ext>
                </a:extLst>
              </a:tr>
              <a:tr h="1561735">
                <a:tc>
                  <a:txBody>
                    <a:bodyPr/>
                    <a:lstStyle/>
                    <a:p>
                      <a:pPr algn="just">
                        <a:lnSpc>
                          <a:spcPct val="107000"/>
                        </a:lnSpc>
                      </a:pPr>
                      <a:r>
                        <a:rPr lang="it-IT" sz="1400" dirty="0">
                          <a:effectLst/>
                          <a:latin typeface="+mj-lt"/>
                        </a:rPr>
                        <a:t>COMPETENZE</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it-IT" sz="1400" dirty="0">
                          <a:effectLst/>
                          <a:latin typeface="+mj-lt"/>
                        </a:rPr>
                        <a:t>Lo studente sarà in grado di: comprendere messaggi orali di varia natura e di struttura linguistica più complessa rispetto al biennio, comprendere il messaggio globale di testi scritti di attualità, riferire su argomenti di attualità e civiltà usando un lessico adeguato, produrre testi scritti più complessi rielaborando le informazioni.</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44949"/>
                  </a:ext>
                </a:extLst>
              </a:tr>
              <a:tr h="2823271">
                <a:tc>
                  <a:txBody>
                    <a:bodyPr/>
                    <a:lstStyle/>
                    <a:p>
                      <a:pPr algn="just">
                        <a:lnSpc>
                          <a:spcPct val="107000"/>
                        </a:lnSpc>
                      </a:pPr>
                      <a:r>
                        <a:rPr lang="it-IT" sz="1400" dirty="0">
                          <a:effectLst/>
                          <a:latin typeface="+mj-lt"/>
                        </a:rPr>
                        <a:t>OBIETTIVI</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it-IT" sz="1400" dirty="0">
                          <a:effectLst/>
                          <a:latin typeface="+mj-lt"/>
                        </a:rPr>
                        <a:t>L’attività didattica del terzo anno si pone come obiettivo la preparazione all’esame di certificazione esterna </a:t>
                      </a:r>
                      <a:r>
                        <a:rPr lang="it-IT" sz="1400" dirty="0" err="1">
                          <a:effectLst/>
                          <a:latin typeface="+mj-lt"/>
                        </a:rPr>
                        <a:t>Zertifikat</a:t>
                      </a:r>
                      <a:r>
                        <a:rPr lang="it-IT" sz="1400" dirty="0">
                          <a:effectLst/>
                          <a:latin typeface="+mj-lt"/>
                        </a:rPr>
                        <a:t> </a:t>
                      </a:r>
                      <a:r>
                        <a:rPr lang="it-IT" sz="1400" dirty="0" err="1">
                          <a:effectLst/>
                          <a:latin typeface="+mj-lt"/>
                        </a:rPr>
                        <a:t>Deutsch</a:t>
                      </a:r>
                      <a:r>
                        <a:rPr lang="it-IT" sz="1400" dirty="0">
                          <a:effectLst/>
                          <a:latin typeface="+mj-lt"/>
                        </a:rPr>
                        <a:t> (ZD) livello B1. Gli allievi svolgeranno ed eserciteranno gli argomenti contenuti nel piano di lavoro finalizzati alle competenze richieste nel ZD così come previsto dal Quadro Europeo di Riferimento per le Lingue Straniere. Gli studenti potranno sostenere l’esame di certificazione linguistica al termine del terzo anno (solitamente nel mese di maggio) oppure nel corso del quarto anno (nel mese di novembre), se non dovessero superare uno dei Moduli previsti. </a:t>
                      </a:r>
                      <a:endParaRPr lang="it-IT" sz="1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9358164"/>
                  </a:ext>
                </a:extLst>
              </a:tr>
            </a:tbl>
          </a:graphicData>
        </a:graphic>
      </p:graphicFrame>
    </p:spTree>
    <p:custDataLst>
      <p:tags r:id="rId1"/>
    </p:custDataLst>
    <p:extLst>
      <p:ext uri="{BB962C8B-B14F-4D97-AF65-F5344CB8AC3E}">
        <p14:creationId xmlns:p14="http://schemas.microsoft.com/office/powerpoint/2010/main" val="987812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2653F8A-D357-554F-8B30-57C9E2C584DE}"/>
              </a:ext>
            </a:extLst>
          </p:cNvPr>
          <p:cNvSpPr txBox="1"/>
          <p:nvPr/>
        </p:nvSpPr>
        <p:spPr>
          <a:xfrm>
            <a:off x="512619" y="943305"/>
            <a:ext cx="11166762" cy="3416320"/>
          </a:xfrm>
          <a:prstGeom prst="rect">
            <a:avLst/>
          </a:prstGeom>
          <a:noFill/>
        </p:spPr>
        <p:txBody>
          <a:bodyPr wrap="square" rtlCol="0">
            <a:spAutoFit/>
          </a:bodyPr>
          <a:lstStyle/>
          <a:p>
            <a:pPr lvl="0" algn="just"/>
            <a:r>
              <a:rPr lang="it-IT" sz="2400" dirty="0">
                <a:latin typeface="+mj-lt"/>
              </a:rPr>
              <a:t>Lo studente comprende aspetti relativi alla cultura dei paesi in cui si parla la lingua tedesca, con particolare riferimento all’ambito sociale.</a:t>
            </a:r>
          </a:p>
          <a:p>
            <a:pPr lvl="0" algn="just"/>
            <a:r>
              <a:rPr lang="it-IT" sz="2400" dirty="0">
                <a:latin typeface="+mj-lt"/>
              </a:rPr>
              <a:t>Analizza semplici testi orali, scritti, via via più complessi quali documenti di attualità, testi letterari con aiuto ad una comprensione guidata, film, video, ecc. per coglierne le principali specificità formali e culturali.</a:t>
            </a:r>
          </a:p>
          <a:p>
            <a:pPr lvl="0" algn="just"/>
            <a:r>
              <a:rPr lang="it-IT" sz="2400" dirty="0">
                <a:latin typeface="+mj-lt"/>
              </a:rPr>
              <a:t>Riconosce similarità e diversità tra fenomeni culturali di paesi in cui si parlano lingue diverse (es. cultura lingua straniera vs cultura lingua italiana).</a:t>
            </a:r>
          </a:p>
          <a:p>
            <a:r>
              <a:rPr lang="it-IT" sz="2400" dirty="0">
                <a:latin typeface="+mj-lt"/>
              </a:rPr>
              <a:t> </a:t>
            </a:r>
          </a:p>
          <a:p>
            <a:endParaRPr lang="it-IT" sz="2400" dirty="0">
              <a:latin typeface="+mj-lt"/>
            </a:endParaRPr>
          </a:p>
        </p:txBody>
      </p:sp>
      <p:graphicFrame>
        <p:nvGraphicFramePr>
          <p:cNvPr id="4" name="Tabella 3">
            <a:extLst>
              <a:ext uri="{FF2B5EF4-FFF2-40B4-BE49-F238E27FC236}">
                <a16:creationId xmlns:a16="http://schemas.microsoft.com/office/drawing/2014/main" id="{BFD0365D-A8D2-3645-B443-C3BCC96E3D4A}"/>
              </a:ext>
            </a:extLst>
          </p:cNvPr>
          <p:cNvGraphicFramePr>
            <a:graphicFrameLocks noGrp="1"/>
          </p:cNvGraphicFramePr>
          <p:nvPr>
            <p:extLst>
              <p:ext uri="{D42A27DB-BD31-4B8C-83A1-F6EECF244321}">
                <p14:modId xmlns:p14="http://schemas.microsoft.com/office/powerpoint/2010/main" val="614195066"/>
              </p:ext>
            </p:extLst>
          </p:nvPr>
        </p:nvGraphicFramePr>
        <p:xfrm>
          <a:off x="512619" y="4544291"/>
          <a:ext cx="10640289" cy="1690254"/>
        </p:xfrm>
        <a:graphic>
          <a:graphicData uri="http://schemas.openxmlformats.org/drawingml/2006/table">
            <a:tbl>
              <a:tblPr firstRow="1" firstCol="1" bandRow="1">
                <a:tableStyleId>{F2DE63D5-997A-4646-A377-4702673A728D}</a:tableStyleId>
              </a:tblPr>
              <a:tblGrid>
                <a:gridCol w="3414842">
                  <a:extLst>
                    <a:ext uri="{9D8B030D-6E8A-4147-A177-3AD203B41FA5}">
                      <a16:colId xmlns:a16="http://schemas.microsoft.com/office/drawing/2014/main" val="1669635093"/>
                    </a:ext>
                  </a:extLst>
                </a:gridCol>
                <a:gridCol w="3436044">
                  <a:extLst>
                    <a:ext uri="{9D8B030D-6E8A-4147-A177-3AD203B41FA5}">
                      <a16:colId xmlns:a16="http://schemas.microsoft.com/office/drawing/2014/main" val="1850519848"/>
                    </a:ext>
                  </a:extLst>
                </a:gridCol>
                <a:gridCol w="3789403">
                  <a:extLst>
                    <a:ext uri="{9D8B030D-6E8A-4147-A177-3AD203B41FA5}">
                      <a16:colId xmlns:a16="http://schemas.microsoft.com/office/drawing/2014/main" val="3878313746"/>
                    </a:ext>
                  </a:extLst>
                </a:gridCol>
              </a:tblGrid>
              <a:tr h="1690254">
                <a:tc>
                  <a:txBody>
                    <a:bodyPr/>
                    <a:lstStyle/>
                    <a:p>
                      <a:pPr algn="ctr"/>
                      <a:r>
                        <a:rPr lang="it-IT" sz="2000" dirty="0" err="1">
                          <a:effectLst/>
                          <a:latin typeface="+mj-lt"/>
                        </a:rPr>
                        <a:t>Modul</a:t>
                      </a:r>
                      <a:r>
                        <a:rPr lang="it-IT" sz="2000" dirty="0">
                          <a:effectLst/>
                          <a:latin typeface="+mj-lt"/>
                        </a:rPr>
                        <a:t> 1</a:t>
                      </a:r>
                    </a:p>
                    <a:p>
                      <a:pPr algn="ctr"/>
                      <a:endParaRPr lang="it-IT" sz="2000" dirty="0">
                        <a:effectLst/>
                        <a:latin typeface="+mj-lt"/>
                      </a:endParaRPr>
                    </a:p>
                    <a:p>
                      <a:pPr algn="ctr"/>
                      <a:r>
                        <a:rPr lang="it-IT" sz="2000" dirty="0">
                          <a:effectLst/>
                          <a:latin typeface="+mj-lt"/>
                        </a:rPr>
                        <a:t>Die </a:t>
                      </a:r>
                      <a:r>
                        <a:rPr lang="it-IT" sz="2000" dirty="0" err="1">
                          <a:effectLst/>
                          <a:latin typeface="+mj-lt"/>
                        </a:rPr>
                        <a:t>Germanen</a:t>
                      </a:r>
                      <a:endParaRPr lang="it-I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it-IT" sz="2000" dirty="0" err="1">
                          <a:effectLst/>
                          <a:latin typeface="+mj-lt"/>
                        </a:rPr>
                        <a:t>Modul</a:t>
                      </a:r>
                      <a:r>
                        <a:rPr lang="it-IT" sz="2000" dirty="0">
                          <a:effectLst/>
                          <a:latin typeface="+mj-lt"/>
                        </a:rPr>
                        <a:t> 2 </a:t>
                      </a:r>
                    </a:p>
                    <a:p>
                      <a:pPr algn="ctr"/>
                      <a:endParaRPr lang="it-IT" sz="2000" dirty="0">
                        <a:effectLst/>
                        <a:latin typeface="+mj-lt"/>
                      </a:endParaRPr>
                    </a:p>
                    <a:p>
                      <a:pPr algn="ctr"/>
                      <a:r>
                        <a:rPr lang="it-IT" sz="2000" dirty="0" err="1">
                          <a:effectLst/>
                          <a:latin typeface="+mj-lt"/>
                        </a:rPr>
                        <a:t>Mittelalter</a:t>
                      </a:r>
                      <a:endParaRPr lang="it-IT"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dirty="0">
                          <a:effectLst/>
                          <a:latin typeface="+mj-lt"/>
                        </a:rPr>
                        <a:t>Modul 3</a:t>
                      </a:r>
                    </a:p>
                    <a:p>
                      <a:pPr algn="ctr"/>
                      <a:endParaRPr lang="it-IT" sz="2000" dirty="0">
                        <a:effectLst/>
                        <a:latin typeface="+mj-lt"/>
                      </a:endParaRPr>
                    </a:p>
                    <a:p>
                      <a:pPr algn="ctr"/>
                      <a:r>
                        <a:rPr lang="de-DE" sz="2000" dirty="0">
                          <a:effectLst/>
                          <a:latin typeface="+mj-lt"/>
                        </a:rPr>
                        <a:t>Walther von der Vogelweide</a:t>
                      </a:r>
                      <a:endParaRPr lang="it-IT"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893458"/>
                  </a:ext>
                </a:extLst>
              </a:tr>
            </a:tbl>
          </a:graphicData>
        </a:graphic>
      </p:graphicFrame>
    </p:spTree>
    <p:custDataLst>
      <p:tags r:id="rId1"/>
    </p:custDataLst>
    <p:extLst>
      <p:ext uri="{BB962C8B-B14F-4D97-AF65-F5344CB8AC3E}">
        <p14:creationId xmlns:p14="http://schemas.microsoft.com/office/powerpoint/2010/main" val="53333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4076153" cy="5156642"/>
          </a:xfrm>
        </p:spPr>
        <p:txBody>
          <a:bodyPr anchor="ctr">
            <a:normAutofit/>
          </a:bodyPr>
          <a:lstStyle/>
          <a:p>
            <a:r>
              <a:rPr lang="it-IT" sz="2800" dirty="0">
                <a:solidFill>
                  <a:schemeClr val="tx2"/>
                </a:solidFill>
              </a:rPr>
              <a:t>Il </a:t>
            </a:r>
            <a:r>
              <a:rPr lang="it-IT" sz="2800" dirty="0" err="1">
                <a:solidFill>
                  <a:schemeClr val="tx2"/>
                </a:solidFill>
              </a:rPr>
              <a:t>Pecup</a:t>
            </a:r>
            <a:r>
              <a:rPr lang="it-IT" sz="2800" dirty="0">
                <a:solidFill>
                  <a:schemeClr val="tx2"/>
                </a:solidFill>
              </a:rPr>
              <a:t> dello studente </a:t>
            </a:r>
          </a:p>
        </p:txBody>
      </p:sp>
      <p:sp>
        <p:nvSpPr>
          <p:cNvPr id="19"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3" y="702156"/>
            <a:ext cx="6484091" cy="5156643"/>
          </a:xfrm>
        </p:spPr>
        <p:txBody>
          <a:bodyPr>
            <a:normAutofit/>
          </a:bodyPr>
          <a:lstStyle/>
          <a:p>
            <a:pPr marL="0" indent="0">
              <a:buNone/>
            </a:pPr>
            <a:r>
              <a:rPr lang="it-IT" sz="1400" b="1" dirty="0">
                <a:solidFill>
                  <a:schemeClr val="tx1"/>
                </a:solidFill>
                <a:latin typeface="+mj-lt"/>
              </a:rPr>
              <a:t>Risultati di apprendimento attesi al termine del ciclo di studi </a:t>
            </a:r>
          </a:p>
          <a:p>
            <a:pPr marL="0" indent="0" algn="just">
              <a:buNone/>
            </a:pPr>
            <a:r>
              <a:rPr lang="it-IT" sz="1400" dirty="0">
                <a:solidFill>
                  <a:schemeClr val="tx1"/>
                </a:solidFill>
                <a:latin typeface="+mj-lt"/>
              </a:rPr>
              <a:t>La normativa ministeriale evidenzia la necessità di costruire un percorso formativo il più possibile unitario e in sintonia con le altre discipline, in particolare con quelle dell’indirizzo specifico del liceo classico. Esso mirerà a fornire conoscenze e strumenti atti a consentire a ciascuno studente di appropriarsi di una vera e utile competenza linguistica (cfr. Art 2 Indicazioni nazionali per i piani di studio personalizzati dei percorsi liceali. Piano degli studi e Obiettivi specifici di apprendimento: “La rivendicazione di una unitarietà della conoscenza, senza alcuna separazione tra “nozione” e sua traduzione in abilità e la conseguente rinuncia ad ogni tassonomia”). </a:t>
            </a:r>
          </a:p>
          <a:p>
            <a:pPr marL="0" indent="0" algn="just">
              <a:buNone/>
            </a:pPr>
            <a:r>
              <a:rPr lang="it-IT" sz="1400" dirty="0">
                <a:solidFill>
                  <a:schemeClr val="tx1"/>
                </a:solidFill>
                <a:latin typeface="+mj-lt"/>
              </a:rPr>
              <a:t>Come evidenzia la Circolare del 17 marzo 2020, è fondamentale e indifferibile ai fini di un’azione incisiva della didattica, anche all’epoca del Coronavirus, la progettazione delle attività.</a:t>
            </a:r>
          </a:p>
          <a:p>
            <a:pPr marL="0" indent="0">
              <a:buNone/>
            </a:pPr>
            <a:endParaRPr lang="it-IT" sz="1400" dirty="0">
              <a:solidFill>
                <a:schemeClr val="tx1"/>
              </a:solidFill>
              <a:latin typeface="+mj-lt"/>
            </a:endParaRPr>
          </a:p>
        </p:txBody>
      </p:sp>
    </p:spTree>
    <p:custDataLst>
      <p:tags r:id="rId1"/>
    </p:custDataLst>
    <p:extLst>
      <p:ext uri="{BB962C8B-B14F-4D97-AF65-F5344CB8AC3E}">
        <p14:creationId xmlns:p14="http://schemas.microsoft.com/office/powerpoint/2010/main" val="3685885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B366A1-1C07-724F-9DB4-0896AB51BF81}"/>
              </a:ext>
            </a:extLst>
          </p:cNvPr>
          <p:cNvSpPr>
            <a:spLocks noGrp="1"/>
          </p:cNvSpPr>
          <p:nvPr>
            <p:ph type="title"/>
          </p:nvPr>
        </p:nvSpPr>
        <p:spPr>
          <a:xfrm>
            <a:off x="746228" y="1037967"/>
            <a:ext cx="3054091" cy="4709131"/>
          </a:xfrm>
        </p:spPr>
        <p:txBody>
          <a:bodyPr anchor="ctr">
            <a:normAutofit/>
          </a:bodyPr>
          <a:lstStyle/>
          <a:p>
            <a:r>
              <a:rPr lang="it-IT" sz="2800" dirty="0">
                <a:solidFill>
                  <a:schemeClr val="tx1"/>
                </a:solidFill>
                <a:latin typeface="Univers Condensed" panose="020B0506020202050204" pitchFamily="34" charset="0"/>
              </a:rPr>
              <a:t>Lingua tedesca CLASSE 4^</a:t>
            </a:r>
          </a:p>
        </p:txBody>
      </p:sp>
      <p:sp>
        <p:nvSpPr>
          <p:cNvPr id="24" name="Rectangle 23">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asellaDiTesto 4">
            <a:extLst>
              <a:ext uri="{FF2B5EF4-FFF2-40B4-BE49-F238E27FC236}">
                <a16:creationId xmlns:a16="http://schemas.microsoft.com/office/drawing/2014/main" id="{95399ADF-C258-4D6E-817C-56E36F139E1B}"/>
              </a:ext>
            </a:extLst>
          </p:cNvPr>
          <p:cNvSpPr txBox="1"/>
          <p:nvPr/>
        </p:nvSpPr>
        <p:spPr>
          <a:xfrm>
            <a:off x="4149853" y="754857"/>
            <a:ext cx="7755101" cy="6740307"/>
          </a:xfrm>
          <a:prstGeom prst="rect">
            <a:avLst/>
          </a:prstGeom>
          <a:noFill/>
        </p:spPr>
        <p:txBody>
          <a:bodyPr wrap="square" rtlCol="0">
            <a:spAutoFit/>
          </a:bodyPr>
          <a:lstStyle/>
          <a:p>
            <a:pPr marL="0" indent="0" algn="just">
              <a:buNone/>
            </a:pPr>
            <a:r>
              <a:rPr lang="it-IT" sz="1200" cap="none" dirty="0">
                <a:latin typeface="+mj-lt"/>
              </a:rPr>
              <a:t>Le finalità dello studio della lingua straniera nella classe quarta sono quelle di permettere agli allievi di avanzare ulteriormente sia nelle competenze linguistiche e metodologiche, sia nello studio della letteratura tedesca nell’ottica di un’acquisizione di competenze culturali.</a:t>
            </a:r>
          </a:p>
          <a:p>
            <a:pPr marL="0" indent="0" algn="just">
              <a:buNone/>
            </a:pPr>
            <a:endParaRPr lang="it-IT" sz="1200" cap="none" dirty="0">
              <a:latin typeface="+mj-lt"/>
            </a:endParaRPr>
          </a:p>
          <a:p>
            <a:pPr marL="0" indent="0" algn="just">
              <a:buNone/>
            </a:pPr>
            <a:r>
              <a:rPr lang="it-IT" sz="1200" b="1" dirty="0">
                <a:latin typeface="+mj-lt"/>
              </a:rPr>
              <a:t>Finalità linguistiche</a:t>
            </a:r>
            <a:endParaRPr lang="it-IT" sz="1200" dirty="0">
              <a:latin typeface="+mj-lt"/>
            </a:endParaRPr>
          </a:p>
          <a:p>
            <a:pPr marL="0" indent="0" algn="just">
              <a:buNone/>
            </a:pPr>
            <a:r>
              <a:rPr lang="it-IT" sz="1200" dirty="0">
                <a:latin typeface="+mj-lt"/>
              </a:rPr>
              <a:t>a) L'affinamento progressivo di una competenza comunicativa che implica la comprovata capacità di usare la conoscenza delle strutture linguistiche, la capacità di utilizzare i codici della comunicazione orale nella forma di dialoghi desunti dalla vita quotidiana e la capacità di produzione scritta di testi, i materiali proposti saranno gradualmente più lunghi e strutturalmente più complessi. Facendo riferimento al Quadro Comune Europeo per le Lingue Straniere, le competenze degli studenti nel corso dell'anno si consolideranno al livello B1.</a:t>
            </a:r>
          </a:p>
          <a:p>
            <a:pPr algn="just"/>
            <a:r>
              <a:rPr lang="it-IT" sz="1200" dirty="0">
                <a:latin typeface="+mj-lt"/>
              </a:rPr>
              <a:t>b) L’analisi contrastiva delle strutture della lingua tedesca tramite il raffronto tra l'italiano e le lingue classiche.</a:t>
            </a:r>
          </a:p>
          <a:p>
            <a:pPr algn="just"/>
            <a:endParaRPr lang="it-IT" sz="1200" dirty="0">
              <a:latin typeface="+mj-lt"/>
            </a:endParaRPr>
          </a:p>
          <a:p>
            <a:pPr marL="0" indent="0" algn="just">
              <a:buNone/>
            </a:pPr>
            <a:r>
              <a:rPr lang="it-IT" sz="1200" b="1" dirty="0">
                <a:latin typeface="+mj-lt"/>
              </a:rPr>
              <a:t>Finalità culturali</a:t>
            </a:r>
            <a:endParaRPr lang="it-IT" sz="1200" dirty="0">
              <a:latin typeface="+mj-lt"/>
            </a:endParaRPr>
          </a:p>
          <a:p>
            <a:pPr marL="0" indent="0" algn="just">
              <a:buNone/>
            </a:pPr>
            <a:r>
              <a:rPr lang="it-IT" sz="1200" dirty="0">
                <a:latin typeface="+mj-lt"/>
              </a:rPr>
              <a:t>a) il confronto con una cultura diversa porta a ridefinire i propri atteggiamenti nei confronti del diverso da sé e potenzia l'educazione al cambiamento, derivante dal fatto che ogni lingua recepisce e riflette le modificazioni culturali della comunità che la usa e approfondisce allo stesso tempo la riflessione sulla propria;</a:t>
            </a:r>
          </a:p>
          <a:p>
            <a:pPr marL="0" indent="0" algn="just">
              <a:buNone/>
            </a:pPr>
            <a:r>
              <a:rPr lang="it-IT" sz="1200" dirty="0">
                <a:latin typeface="+mj-lt"/>
              </a:rPr>
              <a:t>b) attraverso lo studio dei testi letterari e il confronto con il patrimonio culturale in essi espresso si favorisce negli allievi il riconoscimento della propria identità;</a:t>
            </a:r>
          </a:p>
          <a:p>
            <a:pPr marL="0" indent="0" algn="just">
              <a:buNone/>
            </a:pPr>
            <a:r>
              <a:rPr lang="it-IT" sz="1200" dirty="0">
                <a:latin typeface="+mj-lt"/>
              </a:rPr>
              <a:t>c) l'acquisizione di nozioni riguardanti la civiltà germanica attraverso lo studio dei fenomeni letterari in chiave diacronica e sincronica in un’ottica di confronto tra fenomeni culturali italiani, tedeschi e francesi fornisce agli studenti strumenti interpretativi riutilizzabili in altri contesti del sapere</a:t>
            </a:r>
          </a:p>
          <a:p>
            <a:pPr marL="0" indent="0" algn="just">
              <a:buNone/>
            </a:pPr>
            <a:endParaRPr lang="it-IT" sz="1200" dirty="0">
              <a:latin typeface="+mj-lt"/>
            </a:endParaRPr>
          </a:p>
          <a:p>
            <a:r>
              <a:rPr lang="it-IT" sz="1200" b="1" dirty="0">
                <a:latin typeface="+mj-lt"/>
              </a:rPr>
              <a:t>Finalità metodologiche </a:t>
            </a:r>
          </a:p>
          <a:p>
            <a:endParaRPr lang="it-IT" sz="1200" dirty="0">
              <a:latin typeface="+mj-lt"/>
            </a:endParaRPr>
          </a:p>
          <a:p>
            <a:pPr algn="just"/>
            <a:r>
              <a:rPr lang="it-IT" sz="1200" dirty="0">
                <a:latin typeface="+mj-lt"/>
              </a:rPr>
              <a:t>a) la lingua straniera contribuisce a potenziare le capacità di organizzare il proprio studio e a sviluppare un metodo di lavoro efficace e razionale (saper prendere appunti e sfruttarli opportunamente, predisporre schemi riassuntivi, sfruttare la presenza di immagini o di altri linguaggi non verbali, riattivare conoscenze già acquisite); b) contribuisce anche al potenziamento delle facoltà logiche specialmente nell'ambito della riflessione linguistica abituando gli studenti al ragionamento induttivo e deduttivo;</a:t>
            </a:r>
          </a:p>
          <a:p>
            <a:pPr algn="just"/>
            <a:endParaRPr lang="it-IT" sz="1200" dirty="0">
              <a:latin typeface="+mj-lt"/>
            </a:endParaRPr>
          </a:p>
          <a:p>
            <a:pPr algn="just"/>
            <a:r>
              <a:rPr lang="it-IT" sz="1200" dirty="0">
                <a:latin typeface="+mj-lt"/>
              </a:rPr>
              <a:t>b) attraverso le tecniche di analisi degli errori e nello spirito di una valutazione motivata e tesa a mettere in luce le possibilità di recupero contribuisce a sviluppare negli allievi la capacità di valutare il proprio lavoro.</a:t>
            </a:r>
          </a:p>
          <a:p>
            <a:pPr marL="0" indent="0" algn="just">
              <a:buNone/>
            </a:pPr>
            <a:endParaRPr lang="it-IT" sz="1200" dirty="0">
              <a:latin typeface="+mj-lt"/>
            </a:endParaRPr>
          </a:p>
          <a:p>
            <a:pPr marL="228600" indent="-228600" algn="just">
              <a:buAutoNum type="arabicPeriod" startAt="2"/>
            </a:pPr>
            <a:endParaRPr lang="it-IT" sz="1200" dirty="0">
              <a:solidFill>
                <a:schemeClr val="tx1">
                  <a:lumMod val="50000"/>
                  <a:lumOff val="50000"/>
                </a:schemeClr>
              </a:solidFill>
              <a:latin typeface="+mj-lt"/>
            </a:endParaRPr>
          </a:p>
          <a:p>
            <a:pPr marL="0" indent="0" algn="just">
              <a:buNone/>
            </a:pPr>
            <a:r>
              <a:rPr lang="it-IT" sz="1200" cap="none" dirty="0">
                <a:solidFill>
                  <a:schemeClr val="tx1">
                    <a:lumMod val="50000"/>
                    <a:lumOff val="50000"/>
                  </a:schemeClr>
                </a:solidFill>
                <a:latin typeface="+mj-lt"/>
              </a:rPr>
              <a:t> </a:t>
            </a:r>
            <a:br>
              <a:rPr lang="it-IT" sz="1200" dirty="0">
                <a:solidFill>
                  <a:schemeClr val="tx1">
                    <a:lumMod val="50000"/>
                    <a:lumOff val="50000"/>
                  </a:schemeClr>
                </a:solidFill>
                <a:latin typeface="+mj-lt"/>
              </a:rPr>
            </a:br>
            <a:endParaRPr lang="it-IT" sz="1200" dirty="0">
              <a:latin typeface="+mj-lt"/>
            </a:endParaRPr>
          </a:p>
        </p:txBody>
      </p:sp>
    </p:spTree>
    <p:custDataLst>
      <p:tags r:id="rId1"/>
    </p:custDataLst>
    <p:extLst>
      <p:ext uri="{BB962C8B-B14F-4D97-AF65-F5344CB8AC3E}">
        <p14:creationId xmlns:p14="http://schemas.microsoft.com/office/powerpoint/2010/main" val="2203442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4C514A2-9EE9-9D45-B75C-1935F47F5F56}"/>
              </a:ext>
            </a:extLst>
          </p:cNvPr>
          <p:cNvSpPr txBox="1"/>
          <p:nvPr/>
        </p:nvSpPr>
        <p:spPr>
          <a:xfrm>
            <a:off x="484909" y="762000"/>
            <a:ext cx="11194473" cy="5632311"/>
          </a:xfrm>
          <a:prstGeom prst="rect">
            <a:avLst/>
          </a:prstGeom>
          <a:noFill/>
        </p:spPr>
        <p:txBody>
          <a:bodyPr wrap="square" rtlCol="0">
            <a:spAutoFit/>
          </a:bodyPr>
          <a:lstStyle/>
          <a:p>
            <a:r>
              <a:rPr lang="it-IT" sz="2000" b="1" dirty="0">
                <a:solidFill>
                  <a:srgbClr val="002060"/>
                </a:solidFill>
                <a:latin typeface="+mj-lt"/>
              </a:rPr>
              <a:t>Lingua</a:t>
            </a:r>
          </a:p>
          <a:p>
            <a:endParaRPr lang="it-IT" sz="2000" dirty="0">
              <a:latin typeface="+mj-lt"/>
            </a:endParaRPr>
          </a:p>
          <a:p>
            <a:pPr lvl="0" algn="just"/>
            <a:r>
              <a:rPr lang="it-IT" sz="2000" dirty="0">
                <a:latin typeface="+mj-lt"/>
              </a:rPr>
              <a:t>Lo studente comprende in modo globale e selettivo testi orali e scritti su argomenti noti inerenti alla sfera personale e sociale.</a:t>
            </a:r>
          </a:p>
          <a:p>
            <a:pPr lvl="0" algn="just"/>
            <a:r>
              <a:rPr lang="it-IT" sz="2000" dirty="0">
                <a:latin typeface="+mj-lt"/>
              </a:rPr>
              <a:t>Produce testi orali e scritti, lineari e coesi per riferire fatti e descrivere situazioni inerenti ad ambienti vicini e a esperienze personali e al percorso di studi.</a:t>
            </a:r>
          </a:p>
          <a:p>
            <a:pPr lvl="0" algn="just"/>
            <a:r>
              <a:rPr lang="it-IT" sz="2000" dirty="0">
                <a:latin typeface="+mj-lt"/>
              </a:rPr>
              <a:t>Partecipa a conversazioni e interagisce nella discussione, anche con parlanti nativi, in maniera adeguata al contesto.</a:t>
            </a:r>
          </a:p>
          <a:p>
            <a:pPr lvl="0" algn="just"/>
            <a:r>
              <a:rPr lang="it-IT" sz="2000" dirty="0">
                <a:latin typeface="+mj-lt"/>
              </a:rPr>
              <a:t>Riflette sul sistema (fonologia, morfologia, sintassi, lessico, ecc.) e sugli usi linguistici (funzioni, varietà di registri e testi, ecc.), anche in un’ottica comparativa, al fine di acquisire una consapevolezza delle analogie e differenze con la lingua italiana.</a:t>
            </a:r>
          </a:p>
          <a:p>
            <a:pPr lvl="0" algn="just"/>
            <a:r>
              <a:rPr lang="it-IT" sz="2000" dirty="0">
                <a:latin typeface="+mj-lt"/>
              </a:rPr>
              <a:t>Riflette sulle strategie di apprendimento della lingua straniera al fine di sviluppare autonomia nello studio.</a:t>
            </a:r>
          </a:p>
          <a:p>
            <a:pPr lvl="0" algn="just"/>
            <a:endParaRPr lang="it-IT" sz="2000" dirty="0">
              <a:latin typeface="+mj-lt"/>
            </a:endParaRPr>
          </a:p>
          <a:p>
            <a:pPr lvl="0" algn="just"/>
            <a:r>
              <a:rPr lang="it-IT" sz="2000" b="1" dirty="0">
                <a:solidFill>
                  <a:srgbClr val="002060"/>
                </a:solidFill>
                <a:latin typeface="+mj-lt"/>
              </a:rPr>
              <a:t>Cultura</a:t>
            </a:r>
          </a:p>
          <a:p>
            <a:pPr lvl="0" algn="just"/>
            <a:endParaRPr lang="it-IT" sz="2000" dirty="0">
              <a:latin typeface="+mj-lt"/>
            </a:endParaRPr>
          </a:p>
          <a:p>
            <a:pPr lvl="0" algn="just"/>
            <a:endParaRPr lang="it-IT" sz="2000" dirty="0">
              <a:latin typeface="+mj-lt"/>
            </a:endParaRPr>
          </a:p>
          <a:p>
            <a:pPr lvl="0" algn="just"/>
            <a:endParaRPr lang="it-IT" sz="2000" dirty="0">
              <a:latin typeface="+mj-lt"/>
            </a:endParaRPr>
          </a:p>
          <a:p>
            <a:endParaRPr lang="it-IT" sz="2000" dirty="0">
              <a:latin typeface="+mj-lt"/>
            </a:endParaRPr>
          </a:p>
        </p:txBody>
      </p:sp>
      <p:sp>
        <p:nvSpPr>
          <p:cNvPr id="3" name="CasellaDiTesto 2">
            <a:extLst>
              <a:ext uri="{FF2B5EF4-FFF2-40B4-BE49-F238E27FC236}">
                <a16:creationId xmlns:a16="http://schemas.microsoft.com/office/drawing/2014/main" id="{614393C1-E428-A246-A692-169C8BCD9644}"/>
              </a:ext>
            </a:extLst>
          </p:cNvPr>
          <p:cNvSpPr txBox="1"/>
          <p:nvPr/>
        </p:nvSpPr>
        <p:spPr>
          <a:xfrm>
            <a:off x="803564" y="4890655"/>
            <a:ext cx="184731" cy="369332"/>
          </a:xfrm>
          <a:prstGeom prst="rect">
            <a:avLst/>
          </a:prstGeom>
          <a:noFill/>
        </p:spPr>
        <p:txBody>
          <a:bodyPr wrap="none" rtlCol="0">
            <a:spAutoFit/>
          </a:bodyPr>
          <a:lstStyle/>
          <a:p>
            <a:endParaRPr lang="it-IT" dirty="0">
              <a:latin typeface="+mj-lt"/>
            </a:endParaRPr>
          </a:p>
        </p:txBody>
      </p:sp>
      <p:graphicFrame>
        <p:nvGraphicFramePr>
          <p:cNvPr id="5" name="Tabella 4">
            <a:extLst>
              <a:ext uri="{FF2B5EF4-FFF2-40B4-BE49-F238E27FC236}">
                <a16:creationId xmlns:a16="http://schemas.microsoft.com/office/drawing/2014/main" id="{29CA0ED0-976F-4241-8B17-9A43170A95AD}"/>
              </a:ext>
            </a:extLst>
          </p:cNvPr>
          <p:cNvGraphicFramePr>
            <a:graphicFrameLocks noGrp="1"/>
          </p:cNvGraphicFramePr>
          <p:nvPr>
            <p:extLst>
              <p:ext uri="{D42A27DB-BD31-4B8C-83A1-F6EECF244321}">
                <p14:modId xmlns:p14="http://schemas.microsoft.com/office/powerpoint/2010/main" val="132797237"/>
              </p:ext>
            </p:extLst>
          </p:nvPr>
        </p:nvGraphicFramePr>
        <p:xfrm>
          <a:off x="512618" y="5075321"/>
          <a:ext cx="10764980" cy="1645920"/>
        </p:xfrm>
        <a:graphic>
          <a:graphicData uri="http://schemas.openxmlformats.org/drawingml/2006/table">
            <a:tbl>
              <a:tblPr firstRow="1" firstCol="1" bandRow="1">
                <a:tableStyleId>{69C7853C-536D-4A76-A0AE-DD22124D55A5}</a:tableStyleId>
              </a:tblPr>
              <a:tblGrid>
                <a:gridCol w="2701308">
                  <a:extLst>
                    <a:ext uri="{9D8B030D-6E8A-4147-A177-3AD203B41FA5}">
                      <a16:colId xmlns:a16="http://schemas.microsoft.com/office/drawing/2014/main" val="216528317"/>
                    </a:ext>
                  </a:extLst>
                </a:gridCol>
                <a:gridCol w="2718079">
                  <a:extLst>
                    <a:ext uri="{9D8B030D-6E8A-4147-A177-3AD203B41FA5}">
                      <a16:colId xmlns:a16="http://schemas.microsoft.com/office/drawing/2014/main" val="3513429527"/>
                    </a:ext>
                  </a:extLst>
                </a:gridCol>
                <a:gridCol w="2997602">
                  <a:extLst>
                    <a:ext uri="{9D8B030D-6E8A-4147-A177-3AD203B41FA5}">
                      <a16:colId xmlns:a16="http://schemas.microsoft.com/office/drawing/2014/main" val="4237699759"/>
                    </a:ext>
                  </a:extLst>
                </a:gridCol>
                <a:gridCol w="2347991">
                  <a:extLst>
                    <a:ext uri="{9D8B030D-6E8A-4147-A177-3AD203B41FA5}">
                      <a16:colId xmlns:a16="http://schemas.microsoft.com/office/drawing/2014/main" val="3926542522"/>
                    </a:ext>
                  </a:extLst>
                </a:gridCol>
              </a:tblGrid>
              <a:tr h="1557646">
                <a:tc>
                  <a:txBody>
                    <a:bodyPr/>
                    <a:lstStyle/>
                    <a:p>
                      <a:pPr algn="ctr"/>
                      <a:r>
                        <a:rPr lang="it-IT" sz="1800" dirty="0" err="1">
                          <a:effectLst/>
                          <a:latin typeface="+mj-lt"/>
                        </a:rPr>
                        <a:t>Modul</a:t>
                      </a:r>
                      <a:r>
                        <a:rPr lang="it-IT" sz="1800" dirty="0">
                          <a:effectLst/>
                          <a:latin typeface="+mj-lt"/>
                        </a:rPr>
                        <a:t> 1</a:t>
                      </a:r>
                    </a:p>
                    <a:p>
                      <a:pPr algn="ctr"/>
                      <a:endParaRPr lang="it-IT" sz="1800" dirty="0">
                        <a:effectLst/>
                        <a:latin typeface="+mj-lt"/>
                      </a:endParaRPr>
                    </a:p>
                    <a:p>
                      <a:pPr algn="ctr"/>
                      <a:r>
                        <a:rPr lang="it-IT" sz="1800" dirty="0" err="1">
                          <a:effectLst/>
                          <a:latin typeface="+mj-lt"/>
                        </a:rPr>
                        <a:t>Romantik</a:t>
                      </a:r>
                      <a:endParaRPr lang="it-IT"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it-IT" sz="1800" dirty="0" err="1">
                          <a:effectLst/>
                          <a:latin typeface="+mj-lt"/>
                        </a:rPr>
                        <a:t>Modul</a:t>
                      </a:r>
                      <a:r>
                        <a:rPr lang="it-IT" sz="1800" dirty="0">
                          <a:effectLst/>
                          <a:latin typeface="+mj-lt"/>
                        </a:rPr>
                        <a:t> 2 </a:t>
                      </a:r>
                    </a:p>
                    <a:p>
                      <a:pPr algn="ctr"/>
                      <a:endParaRPr lang="it-IT" sz="1800" dirty="0">
                        <a:effectLst/>
                        <a:latin typeface="+mj-lt"/>
                      </a:endParaRPr>
                    </a:p>
                    <a:p>
                      <a:pPr algn="ctr"/>
                      <a:r>
                        <a:rPr lang="it-IT" sz="1800" dirty="0" err="1">
                          <a:effectLst/>
                          <a:latin typeface="+mj-lt"/>
                        </a:rPr>
                        <a:t>Realismus</a:t>
                      </a:r>
                      <a:endParaRPr lang="it-IT"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dirty="0">
                          <a:effectLst/>
                          <a:latin typeface="+mj-lt"/>
                        </a:rPr>
                        <a:t>Modul 3</a:t>
                      </a:r>
                    </a:p>
                    <a:p>
                      <a:pPr algn="ctr"/>
                      <a:endParaRPr lang="it-IT" sz="1800" dirty="0">
                        <a:effectLst/>
                        <a:latin typeface="+mj-lt"/>
                      </a:endParaRPr>
                    </a:p>
                    <a:p>
                      <a:pPr algn="ctr"/>
                      <a:r>
                        <a:rPr lang="de-DE" sz="1800" dirty="0">
                          <a:effectLst/>
                          <a:latin typeface="+mj-lt"/>
                        </a:rPr>
                        <a:t>Stilpluralismus</a:t>
                      </a:r>
                      <a:endParaRPr lang="it-IT" sz="1800" dirty="0">
                        <a:effectLst/>
                        <a:latin typeface="+mj-lt"/>
                      </a:endParaRPr>
                    </a:p>
                    <a:p>
                      <a:pPr algn="ctr"/>
                      <a:r>
                        <a:rPr lang="de-DE" sz="1800" dirty="0">
                          <a:effectLst/>
                          <a:latin typeface="+mj-lt"/>
                        </a:rPr>
                        <a:t>(Naturalismus-Impressionismus-Expressionismus)</a:t>
                      </a:r>
                      <a:endParaRPr lang="it-IT"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it-IT" sz="1800" dirty="0" err="1">
                          <a:effectLst/>
                          <a:latin typeface="+mj-lt"/>
                        </a:rPr>
                        <a:t>Modul</a:t>
                      </a:r>
                      <a:r>
                        <a:rPr lang="it-IT" sz="1800" dirty="0">
                          <a:effectLst/>
                          <a:latin typeface="+mj-lt"/>
                        </a:rPr>
                        <a:t> 4</a:t>
                      </a:r>
                    </a:p>
                    <a:p>
                      <a:pPr algn="ctr"/>
                      <a:endParaRPr lang="it-IT" sz="1800" dirty="0">
                        <a:effectLst/>
                        <a:latin typeface="+mj-lt"/>
                      </a:endParaRPr>
                    </a:p>
                    <a:p>
                      <a:pPr algn="ctr"/>
                      <a:r>
                        <a:rPr lang="it-IT" sz="1800" dirty="0">
                          <a:effectLst/>
                          <a:latin typeface="+mj-lt"/>
                        </a:rPr>
                        <a:t>Thomas Mann</a:t>
                      </a:r>
                      <a:endParaRPr lang="it-IT"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794522"/>
                  </a:ext>
                </a:extLst>
              </a:tr>
            </a:tbl>
          </a:graphicData>
        </a:graphic>
      </p:graphicFrame>
    </p:spTree>
    <p:custDataLst>
      <p:tags r:id="rId1"/>
    </p:custDataLst>
    <p:extLst>
      <p:ext uri="{BB962C8B-B14F-4D97-AF65-F5344CB8AC3E}">
        <p14:creationId xmlns:p14="http://schemas.microsoft.com/office/powerpoint/2010/main" val="801082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4076153" cy="5156642"/>
          </a:xfrm>
        </p:spPr>
        <p:txBody>
          <a:bodyPr anchor="ctr">
            <a:normAutofit/>
          </a:bodyPr>
          <a:lstStyle/>
          <a:p>
            <a:r>
              <a:rPr lang="it-IT" sz="2800" dirty="0">
                <a:solidFill>
                  <a:schemeClr val="tx2"/>
                </a:solidFill>
                <a:latin typeface="Univers Condensed" panose="020B0506020202050204" pitchFamily="34" charset="0"/>
              </a:rPr>
              <a:t>LA FUNZIONE DELLA LINGUA E CULTURA STRANIERA</a:t>
            </a:r>
          </a:p>
        </p:txBody>
      </p:sp>
      <p:sp>
        <p:nvSpPr>
          <p:cNvPr id="19"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3" y="1227221"/>
            <a:ext cx="6484091" cy="5156643"/>
          </a:xfrm>
        </p:spPr>
        <p:txBody>
          <a:bodyPr>
            <a:normAutofit/>
          </a:bodyPr>
          <a:lstStyle/>
          <a:p>
            <a:pPr marL="0" indent="0" algn="just">
              <a:buNone/>
            </a:pPr>
            <a:r>
              <a:rPr lang="it-IT" sz="1400" dirty="0">
                <a:solidFill>
                  <a:schemeClr val="tx1"/>
                </a:solidFill>
                <a:latin typeface="+mj-lt"/>
              </a:rPr>
              <a:t>Il Dipartimento di Lingua e Cultura Straniera accoglie la Raccomandazione del Parlamento europeo e del Consiglio d’Europa del 23 aprile 2008 sulla costituzione del Quadro Europeo delle Qualifiche per l’Apprendimento Permanente (EQF), la quale definisce la competenza quale </a:t>
            </a:r>
            <a:r>
              <a:rPr lang="it-IT" sz="1400" i="1" dirty="0">
                <a:solidFill>
                  <a:schemeClr val="tx1"/>
                </a:solidFill>
                <a:latin typeface="+mj-lt"/>
              </a:rPr>
              <a:t>“Comprovata capacità di utilizzare conoscenze, abilità e capacità personali, sociali e/o metodologiche, in situazioni di lavoro o di studio e nello sviluppo professionale e personale”. </a:t>
            </a:r>
            <a:r>
              <a:rPr lang="it-IT" sz="1400" dirty="0">
                <a:solidFill>
                  <a:schemeClr val="tx1"/>
                </a:solidFill>
                <a:latin typeface="+mj-lt"/>
              </a:rPr>
              <a:t>Allo stesso tempo, la programmazione del sillabo linguistico non può prescindere dalle dettagliate indicazioni fornite all’interno della Quadro Comune Europeo di Riferimento (QCER). Tali indicazioni presentano un elenco chiaro, dettagliato e graduale dei saperi da attivare nel cammino verso il raggiungimento delle competenze prefissate. </a:t>
            </a:r>
          </a:p>
          <a:p>
            <a:pPr marL="0" indent="0" algn="just">
              <a:buNone/>
            </a:pPr>
            <a:r>
              <a:rPr lang="it-IT" sz="1400" dirty="0">
                <a:solidFill>
                  <a:schemeClr val="tx1"/>
                </a:solidFill>
                <a:latin typeface="+mj-lt"/>
              </a:rPr>
              <a:t>Tuttavia, esso rappresenta solo una parte del processo educativo in quanto le conoscenze e le abilità andranno integrate con azioni comunicative e contenuti di vario genere - dall’attualità alla cultura del paese, da contenuti di altre discipline a personali esperienze di lettura, ricerca, ecc. Queste esperienze “integrate” permetteranno allo studente di sperimentare in modo più completo e significativo il processo comunicativo che lo porterà al raggiungimento di comprovate competenze.</a:t>
            </a:r>
          </a:p>
          <a:p>
            <a:pPr marL="0" indent="0">
              <a:buNone/>
            </a:pPr>
            <a:endParaRPr lang="it-IT" sz="1400" dirty="0">
              <a:solidFill>
                <a:schemeClr val="tx1"/>
              </a:solidFill>
              <a:latin typeface="+mj-lt"/>
            </a:endParaRPr>
          </a:p>
        </p:txBody>
      </p:sp>
    </p:spTree>
    <p:custDataLst>
      <p:tags r:id="rId1"/>
    </p:custDataLst>
    <p:extLst>
      <p:ext uri="{BB962C8B-B14F-4D97-AF65-F5344CB8AC3E}">
        <p14:creationId xmlns:p14="http://schemas.microsoft.com/office/powerpoint/2010/main" val="763952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B335F02-C0EF-F344-81C9-82C101D2BD73}"/>
              </a:ext>
            </a:extLst>
          </p:cNvPr>
          <p:cNvSpPr txBox="1"/>
          <p:nvPr/>
        </p:nvSpPr>
        <p:spPr>
          <a:xfrm>
            <a:off x="351724" y="891853"/>
            <a:ext cx="3749759" cy="5478423"/>
          </a:xfrm>
          <a:prstGeom prst="rect">
            <a:avLst/>
          </a:prstGeom>
          <a:noFill/>
        </p:spPr>
        <p:txBody>
          <a:bodyPr wrap="square" rtlCol="0">
            <a:spAutoFit/>
          </a:bodyPr>
          <a:lstStyle/>
          <a:p>
            <a:pPr algn="just"/>
            <a:r>
              <a:rPr lang="it-IT" sz="1400" dirty="0">
                <a:latin typeface="+mj-lt"/>
              </a:rPr>
              <a:t>Recita la circolare: “affinché le attività finora svolte non diventino – nella diversità che caratterizza l’autonomia scolastica e la libertà di insegnamento – esperienze scollegate le une dalle altre, appare opportuno suggerire di riesaminare le progettazioni definite nel corso delle sedute dei consigli di classe e dei dipartimenti di inizio d’anno, al fine di rimodulare gli obiettivi formativi sulla base delle nuove attuali esigenze”.</a:t>
            </a:r>
          </a:p>
          <a:p>
            <a:pPr algn="just"/>
            <a:endParaRPr lang="it-IT" sz="1400" dirty="0">
              <a:latin typeface="+mj-lt"/>
            </a:endParaRPr>
          </a:p>
          <a:p>
            <a:pPr algn="just"/>
            <a:r>
              <a:rPr lang="it-IT" sz="1400" dirty="0">
                <a:latin typeface="+mj-lt"/>
              </a:rPr>
              <a:t>Assume particolare importanza la rimodulazione della progettazione con attenzione alle attività didattiche, ai materiali di studio e alla tipologia di gestione delle mutate interazioni con gli alunni, in considerazione del diverso approccio allo studente e alla didattica.</a:t>
            </a:r>
          </a:p>
          <a:p>
            <a:pPr algn="just"/>
            <a:endParaRPr lang="it-IT" sz="1400" dirty="0">
              <a:latin typeface="+mj-lt"/>
            </a:endParaRPr>
          </a:p>
          <a:p>
            <a:pPr algn="just"/>
            <a:r>
              <a:rPr lang="it-IT" sz="1400" dirty="0">
                <a:latin typeface="+mj-lt"/>
              </a:rPr>
              <a:t>Nel rispetto della libertà di ciascun docente e rimanendo invariate le competenze specifiche cui tendere, il dipartimento si riserva di riadattare abilità e conoscenze in base alle necessità. </a:t>
            </a:r>
          </a:p>
          <a:p>
            <a:pPr algn="just"/>
            <a:endParaRPr lang="it-IT" sz="1400" dirty="0">
              <a:latin typeface="+mj-lt"/>
            </a:endParaRPr>
          </a:p>
          <a:p>
            <a:pPr algn="just"/>
            <a:endParaRPr lang="it-IT" sz="1400" dirty="0">
              <a:latin typeface="+mj-lt"/>
            </a:endParaRPr>
          </a:p>
          <a:p>
            <a:pPr algn="just"/>
            <a:endParaRPr lang="it-IT" sz="1400" dirty="0">
              <a:latin typeface="+mj-lt"/>
            </a:endParaRPr>
          </a:p>
        </p:txBody>
      </p:sp>
      <p:sp>
        <p:nvSpPr>
          <p:cNvPr id="4" name="CasellaDiTesto 3">
            <a:extLst>
              <a:ext uri="{FF2B5EF4-FFF2-40B4-BE49-F238E27FC236}">
                <a16:creationId xmlns:a16="http://schemas.microsoft.com/office/drawing/2014/main" id="{0C8FACD5-A01F-4C37-8E5C-C7ACF6932424}"/>
              </a:ext>
            </a:extLst>
          </p:cNvPr>
          <p:cNvSpPr txBox="1"/>
          <p:nvPr/>
        </p:nvSpPr>
        <p:spPr>
          <a:xfrm>
            <a:off x="4221119" y="891852"/>
            <a:ext cx="3749759" cy="6555641"/>
          </a:xfrm>
          <a:prstGeom prst="rect">
            <a:avLst/>
          </a:prstGeom>
          <a:noFill/>
        </p:spPr>
        <p:txBody>
          <a:bodyPr wrap="square" rtlCol="0">
            <a:spAutoFit/>
          </a:bodyPr>
          <a:lstStyle/>
          <a:p>
            <a:pPr algn="just"/>
            <a:r>
              <a:rPr lang="it-IT" sz="1400" dirty="0">
                <a:latin typeface="+mj-lt"/>
              </a:rPr>
              <a:t>La normativa, inoltre, invita i docenti di Lingua e Cultura Straniera a lavorare nell’ottica della disciplina linguistica come parte di un comune percorso educativo liceale concorrendo al raggiungimento di conoscenze, abilità e competenze nelle seguenti aree:</a:t>
            </a:r>
          </a:p>
          <a:p>
            <a:pPr marL="342900" indent="-342900" algn="just">
              <a:buFont typeface="Wingdings" pitchFamily="2" charset="2"/>
              <a:buChar char="§"/>
            </a:pPr>
            <a:r>
              <a:rPr lang="it-IT" sz="1400" dirty="0">
                <a:latin typeface="+mj-lt"/>
              </a:rPr>
              <a:t>metodologica  </a:t>
            </a:r>
          </a:p>
          <a:p>
            <a:pPr marL="342900" lvl="0" indent="-342900" algn="just">
              <a:buFont typeface="Wingdings" pitchFamily="2" charset="2"/>
              <a:buChar char="§"/>
            </a:pPr>
            <a:r>
              <a:rPr lang="it-IT" sz="1400" dirty="0">
                <a:latin typeface="+mj-lt"/>
              </a:rPr>
              <a:t>logico   argomentativa  </a:t>
            </a:r>
          </a:p>
          <a:p>
            <a:pPr marL="342900" lvl="0" indent="-342900" algn="just">
              <a:buFont typeface="Wingdings" pitchFamily="2" charset="2"/>
              <a:buChar char="§"/>
            </a:pPr>
            <a:r>
              <a:rPr lang="it-IT" sz="1400" dirty="0">
                <a:latin typeface="+mj-lt"/>
              </a:rPr>
              <a:t>linguistica   e comunicativa   </a:t>
            </a:r>
          </a:p>
          <a:p>
            <a:pPr marL="342900" lvl="0" indent="-342900" algn="just">
              <a:buFont typeface="Wingdings" pitchFamily="2" charset="2"/>
              <a:buChar char="§"/>
            </a:pPr>
            <a:r>
              <a:rPr lang="it-IT" sz="1400" dirty="0">
                <a:latin typeface="+mj-lt"/>
              </a:rPr>
              <a:t>storico-umanistica  </a:t>
            </a:r>
          </a:p>
          <a:p>
            <a:pPr marL="342900" lvl="0" indent="-342900" algn="just">
              <a:buFont typeface="Wingdings" pitchFamily="2" charset="2"/>
              <a:buChar char="§"/>
            </a:pPr>
            <a:endParaRPr lang="it-IT" sz="1400" dirty="0">
              <a:latin typeface="+mj-lt"/>
            </a:endParaRPr>
          </a:p>
          <a:p>
            <a:pPr algn="just"/>
            <a:r>
              <a:rPr lang="it-IT" sz="1400" dirty="0">
                <a:latin typeface="+mj-lt"/>
              </a:rPr>
              <a:t>Come espresso nel PECUP, relativamente all’area metodologica, l’apprendimento di una lingua straniera contribuisce con le seguenti azioni:</a:t>
            </a:r>
          </a:p>
          <a:p>
            <a:pPr algn="just"/>
            <a:endParaRPr lang="it-IT" sz="1400" dirty="0">
              <a:latin typeface="+mj-lt"/>
            </a:endParaRPr>
          </a:p>
          <a:p>
            <a:pPr algn="just"/>
            <a:r>
              <a:rPr lang="it-IT" sz="1400" dirty="0">
                <a:latin typeface="+mj-lt"/>
              </a:rPr>
              <a:t>1) acquisire un metodo  di  studio  autonomo  e  flessibile,  che consenta di  condurre  ricerche  e  approfondimenti  personali  e  di continuare in modo efficace i successivi  studi  superiori,  naturale prosecuzione dei percorsi liceali,  e  di  potersi  aggiornare  lungo l'intero arco della propria vita. </a:t>
            </a:r>
          </a:p>
          <a:p>
            <a:pPr algn="just"/>
            <a:endParaRPr lang="it-IT" sz="1400" dirty="0">
              <a:latin typeface="+mj-lt"/>
            </a:endParaRPr>
          </a:p>
          <a:p>
            <a:pPr algn="just"/>
            <a:r>
              <a:rPr lang="it-IT" sz="1400" dirty="0">
                <a:latin typeface="+mj-lt"/>
              </a:rPr>
              <a:t>2) essere consapevoli della diversità dei metodi utilizzati dai  vari ambiti  disciplinari  ed  essere  in  grado  valutare  i  criteri  di affidabilità dei risultati in essi raggiunti.</a:t>
            </a:r>
          </a:p>
          <a:p>
            <a:pPr marL="342900" indent="-342900" algn="just">
              <a:buAutoNum type="arabicParenR"/>
            </a:pPr>
            <a:endParaRPr lang="it-IT" sz="1400" dirty="0">
              <a:latin typeface="+mj-lt"/>
            </a:endParaRPr>
          </a:p>
          <a:p>
            <a:pPr marL="342900" lvl="0" indent="-342900" algn="just">
              <a:buFont typeface="Wingdings" pitchFamily="2" charset="2"/>
              <a:buChar char="§"/>
            </a:pPr>
            <a:endParaRPr lang="it-IT" sz="1400" dirty="0">
              <a:latin typeface="+mj-lt"/>
            </a:endParaRPr>
          </a:p>
          <a:p>
            <a:pPr algn="just"/>
            <a:endParaRPr lang="it-IT" sz="1400" dirty="0">
              <a:latin typeface="+mj-lt"/>
            </a:endParaRPr>
          </a:p>
        </p:txBody>
      </p:sp>
      <p:sp>
        <p:nvSpPr>
          <p:cNvPr id="6" name="CasellaDiTesto 5">
            <a:extLst>
              <a:ext uri="{FF2B5EF4-FFF2-40B4-BE49-F238E27FC236}">
                <a16:creationId xmlns:a16="http://schemas.microsoft.com/office/drawing/2014/main" id="{385BF897-FCAC-4780-A982-A4D93FBC486E}"/>
              </a:ext>
            </a:extLst>
          </p:cNvPr>
          <p:cNvSpPr txBox="1"/>
          <p:nvPr/>
        </p:nvSpPr>
        <p:spPr>
          <a:xfrm>
            <a:off x="7708037" y="696545"/>
            <a:ext cx="4001610" cy="3323987"/>
          </a:xfrm>
          <a:prstGeom prst="rect">
            <a:avLst/>
          </a:prstGeom>
          <a:noFill/>
        </p:spPr>
        <p:txBody>
          <a:bodyPr wrap="square">
            <a:spAutoFit/>
          </a:bodyPr>
          <a:lstStyle/>
          <a:p>
            <a:pPr lvl="1" algn="just"/>
            <a:endParaRPr lang="it-IT" sz="1400" dirty="0">
              <a:latin typeface="+mj-lt"/>
            </a:endParaRPr>
          </a:p>
          <a:p>
            <a:pPr lvl="1" algn="just"/>
            <a:r>
              <a:rPr lang="it-IT" sz="1400" dirty="0">
                <a:latin typeface="+mj-lt"/>
              </a:rPr>
              <a:t>Inoltre, le competenze chiave di cittadinanza, indicate dal Ministero nel documento sull’obbligo d’istruzione, sono parte integrante del percorso liceale e delle attività condotte in lingua straniera. </a:t>
            </a:r>
          </a:p>
          <a:p>
            <a:pPr lvl="1" algn="just"/>
            <a:endParaRPr lang="it-IT" sz="1400" dirty="0">
              <a:latin typeface="+mj-lt"/>
            </a:endParaRPr>
          </a:p>
          <a:p>
            <a:pPr lvl="1" algn="just"/>
            <a:r>
              <a:rPr lang="it-IT" sz="1400" dirty="0">
                <a:latin typeface="+mj-lt"/>
              </a:rPr>
              <a:t>Si ritiene di sottolineare che le modalità di didattica a distanza, molto più di quella in presenza a scuola, implicano un coinvolgimento attivo individuale importante del discente, pertanto al dovere della scuola di attivare tali modalità corrisponde l’obbligo di partecipazione per gli studenti. </a:t>
            </a:r>
          </a:p>
          <a:p>
            <a:pPr lvl="1" algn="just"/>
            <a:endParaRPr lang="it-IT" sz="1400" dirty="0">
              <a:latin typeface="+mj-lt"/>
            </a:endParaRPr>
          </a:p>
        </p:txBody>
      </p:sp>
    </p:spTree>
    <p:custDataLst>
      <p:tags r:id="rId1"/>
    </p:custDataLst>
    <p:extLst>
      <p:ext uri="{BB962C8B-B14F-4D97-AF65-F5344CB8AC3E}">
        <p14:creationId xmlns:p14="http://schemas.microsoft.com/office/powerpoint/2010/main" val="4203536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4076153" cy="5156642"/>
          </a:xfrm>
        </p:spPr>
        <p:txBody>
          <a:bodyPr anchor="ctr">
            <a:normAutofit/>
          </a:bodyPr>
          <a:lstStyle/>
          <a:p>
            <a:r>
              <a:rPr lang="it-IT" sz="2800" dirty="0">
                <a:solidFill>
                  <a:schemeClr val="tx2"/>
                </a:solidFill>
                <a:latin typeface="Univers Condensed" panose="020B0506020202050204" pitchFamily="34" charset="0"/>
              </a:rPr>
              <a:t>COMPETENZE DI CITTADINANZA</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3" y="1828800"/>
            <a:ext cx="6484091" cy="4029999"/>
          </a:xfrm>
        </p:spPr>
        <p:txBody>
          <a:bodyPr>
            <a:normAutofit fontScale="92500" lnSpcReduction="10000"/>
          </a:bodyPr>
          <a:lstStyle/>
          <a:p>
            <a:pPr marL="914400" lvl="1" indent="-457200">
              <a:buFont typeface="+mj-lt"/>
              <a:buAutoNum type="arabicPeriod"/>
            </a:pPr>
            <a:r>
              <a:rPr lang="it-IT" sz="2400" dirty="0">
                <a:latin typeface="+mj-lt"/>
              </a:rPr>
              <a:t> imparare ad imparare</a:t>
            </a:r>
          </a:p>
          <a:p>
            <a:pPr marL="914400" lvl="1" indent="-457200">
              <a:buFont typeface="+mj-lt"/>
              <a:buAutoNum type="arabicPeriod"/>
            </a:pPr>
            <a:r>
              <a:rPr lang="it-IT" sz="2400" dirty="0">
                <a:latin typeface="+mj-lt"/>
              </a:rPr>
              <a:t> progettare</a:t>
            </a:r>
          </a:p>
          <a:p>
            <a:pPr marL="914400" lvl="1" indent="-457200">
              <a:buFont typeface="+mj-lt"/>
              <a:buAutoNum type="arabicPeriod"/>
            </a:pPr>
            <a:r>
              <a:rPr lang="it-IT" sz="2400" dirty="0">
                <a:latin typeface="+mj-lt"/>
              </a:rPr>
              <a:t> comunicare</a:t>
            </a:r>
          </a:p>
          <a:p>
            <a:pPr marL="914400" lvl="1" indent="-457200">
              <a:buFont typeface="+mj-lt"/>
              <a:buAutoNum type="arabicPeriod"/>
            </a:pPr>
            <a:r>
              <a:rPr lang="it-IT" sz="2400" dirty="0">
                <a:latin typeface="+mj-lt"/>
              </a:rPr>
              <a:t> collaborare e partecipare</a:t>
            </a:r>
          </a:p>
          <a:p>
            <a:pPr marL="914400" lvl="1" indent="-457200">
              <a:buFont typeface="+mj-lt"/>
              <a:buAutoNum type="arabicPeriod"/>
            </a:pPr>
            <a:r>
              <a:rPr lang="it-IT" sz="2400" dirty="0">
                <a:latin typeface="+mj-lt"/>
              </a:rPr>
              <a:t> agire in modo autonomo e responsabile</a:t>
            </a:r>
          </a:p>
          <a:p>
            <a:pPr marL="914400" lvl="1" indent="-457200">
              <a:buFont typeface="+mj-lt"/>
              <a:buAutoNum type="arabicPeriod"/>
            </a:pPr>
            <a:r>
              <a:rPr lang="it-IT" sz="2400" dirty="0">
                <a:latin typeface="+mj-lt"/>
              </a:rPr>
              <a:t> risolvere problemi</a:t>
            </a:r>
          </a:p>
          <a:p>
            <a:pPr marL="914400" lvl="1" indent="-457200">
              <a:buFont typeface="+mj-lt"/>
              <a:buAutoNum type="arabicPeriod"/>
            </a:pPr>
            <a:r>
              <a:rPr lang="it-IT" sz="2400" dirty="0">
                <a:latin typeface="+mj-lt"/>
              </a:rPr>
              <a:t> individuare collegamenti e relazioni</a:t>
            </a:r>
          </a:p>
          <a:p>
            <a:pPr marL="914400" lvl="1" indent="-457200">
              <a:buFont typeface="+mj-lt"/>
              <a:buAutoNum type="arabicPeriod"/>
            </a:pPr>
            <a:r>
              <a:rPr lang="it-IT" sz="2400" dirty="0">
                <a:latin typeface="+mj-lt"/>
              </a:rPr>
              <a:t> acquisire ed interpretare l’informazione</a:t>
            </a:r>
          </a:p>
        </p:txBody>
      </p:sp>
    </p:spTree>
    <p:custDataLst>
      <p:tags r:id="rId1"/>
    </p:custDataLst>
    <p:extLst>
      <p:ext uri="{BB962C8B-B14F-4D97-AF65-F5344CB8AC3E}">
        <p14:creationId xmlns:p14="http://schemas.microsoft.com/office/powerpoint/2010/main" val="2835900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4076153" cy="5156642"/>
          </a:xfrm>
        </p:spPr>
        <p:txBody>
          <a:bodyPr anchor="ctr">
            <a:normAutofit/>
          </a:bodyPr>
          <a:lstStyle/>
          <a:p>
            <a:r>
              <a:rPr lang="it-IT" sz="2800" dirty="0">
                <a:solidFill>
                  <a:schemeClr val="tx2"/>
                </a:solidFill>
                <a:latin typeface="Univers Condensed" panose="020B0506020202050204" pitchFamily="34" charset="0"/>
              </a:rPr>
              <a:t>NUCLEI FONDANTI</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657346" y="999202"/>
            <a:ext cx="6953461" cy="5641295"/>
          </a:xfrm>
        </p:spPr>
        <p:txBody>
          <a:bodyPr>
            <a:normAutofit/>
          </a:bodyPr>
          <a:lstStyle/>
          <a:p>
            <a:pPr marL="0" indent="0" algn="just">
              <a:buNone/>
            </a:pPr>
            <a:r>
              <a:rPr lang="it-IT" sz="1200" b="1" u="sng" dirty="0">
                <a:solidFill>
                  <a:schemeClr val="tx1"/>
                </a:solidFill>
                <a:latin typeface="+mj-lt"/>
              </a:rPr>
              <a:t>LINGUA</a:t>
            </a:r>
          </a:p>
          <a:p>
            <a:pPr algn="just"/>
            <a:r>
              <a:rPr lang="it-IT" sz="1200" dirty="0">
                <a:solidFill>
                  <a:schemeClr val="tx1"/>
                </a:solidFill>
                <a:latin typeface="+mj-lt"/>
              </a:rPr>
              <a:t>lo studente comprende in modo globale e selettivo testi orali e scritti su argomenti noti inerenti alla sfera personale e sociale. </a:t>
            </a:r>
          </a:p>
          <a:p>
            <a:pPr marL="0" indent="0" algn="just">
              <a:buNone/>
            </a:pPr>
            <a:endParaRPr lang="it-IT" sz="1200" dirty="0">
              <a:solidFill>
                <a:schemeClr val="tx1"/>
              </a:solidFill>
              <a:latin typeface="+mj-lt"/>
            </a:endParaRPr>
          </a:p>
          <a:p>
            <a:pPr marL="0" lvl="0" indent="0" algn="just">
              <a:buNone/>
            </a:pPr>
            <a:r>
              <a:rPr lang="it-IT" sz="1200" b="1" u="sng" dirty="0">
                <a:solidFill>
                  <a:schemeClr val="tx1"/>
                </a:solidFill>
                <a:latin typeface="+mj-lt"/>
              </a:rPr>
              <a:t>CULTURA</a:t>
            </a:r>
          </a:p>
          <a:p>
            <a:pPr algn="just"/>
            <a:r>
              <a:rPr lang="it-IT" sz="1200" dirty="0">
                <a:solidFill>
                  <a:schemeClr val="tx1"/>
                </a:solidFill>
                <a:latin typeface="+mj-lt"/>
              </a:rPr>
              <a:t>lo studente comprende aspetti relativi alla cultura straniera, con particolare riferimento all’ambito socio-culturale (primo biennio) e culturale-letterario (secondo biennio e quinto anno)</a:t>
            </a:r>
          </a:p>
          <a:p>
            <a:pPr algn="just"/>
            <a:r>
              <a:rPr lang="it-IT" sz="1200" dirty="0">
                <a:solidFill>
                  <a:schemeClr val="tx1"/>
                </a:solidFill>
                <a:latin typeface="+mj-lt"/>
              </a:rPr>
              <a:t>analizza semplici testi orali, scritti, iconico-grafici, quali documenti di attualità, brevi testi letterari di facile comprensione, film, video ecc. per coglierne le principali specificità formali e culturali (primo biennio), testi letterari rappresentativi di epoche e movimenti (secondo biennio e quinto anno) </a:t>
            </a:r>
          </a:p>
          <a:p>
            <a:pPr algn="just"/>
            <a:r>
              <a:rPr lang="it-IT" sz="1200" cap="none" dirty="0">
                <a:solidFill>
                  <a:schemeClr val="tx1"/>
                </a:solidFill>
                <a:latin typeface="+mj-lt"/>
              </a:rPr>
              <a:t>riconosce similarità e diversità tra fenomeni culturali di paesi in cui si parlano lingue diverse (es. la cultura della lingua straniera rispetto alla  cultura della lingua italiana nel primo biennio); riconosce e valuta criticamente similarità e diversità tra fenomeni culturali di cui sa illustrare gli esiti diversi (es. la letteratura straniera rispetto alla letteratura italiana e alle lingue e letterature classiche nel secondo triennio)</a:t>
            </a:r>
            <a:br>
              <a:rPr lang="it-IT" sz="1200" dirty="0">
                <a:solidFill>
                  <a:schemeClr val="tx1"/>
                </a:solidFill>
                <a:latin typeface="+mj-lt"/>
              </a:rPr>
            </a:br>
            <a:endParaRPr lang="it-IT" sz="1200" dirty="0">
              <a:solidFill>
                <a:schemeClr val="tx1"/>
              </a:solidFill>
              <a:latin typeface="+mj-lt"/>
            </a:endParaRPr>
          </a:p>
          <a:p>
            <a:pPr marL="0" lvl="0" indent="0" algn="just">
              <a:buNone/>
            </a:pPr>
            <a:endParaRPr lang="it-IT" sz="1200" dirty="0">
              <a:solidFill>
                <a:schemeClr val="tx1"/>
              </a:solidFill>
              <a:latin typeface="+mj-lt"/>
            </a:endParaRPr>
          </a:p>
          <a:p>
            <a:pPr marL="800100" lvl="1" indent="-342900" algn="just">
              <a:buFont typeface="Wingdings" pitchFamily="2" charset="2"/>
              <a:buChar char="§"/>
            </a:pPr>
            <a:endParaRPr lang="it-IT" sz="1200" dirty="0">
              <a:solidFill>
                <a:schemeClr val="tx1"/>
              </a:solidFill>
              <a:latin typeface="+mj-lt"/>
            </a:endParaRPr>
          </a:p>
        </p:txBody>
      </p:sp>
    </p:spTree>
    <p:custDataLst>
      <p:tags r:id="rId1"/>
    </p:custDataLst>
    <p:extLst>
      <p:ext uri="{BB962C8B-B14F-4D97-AF65-F5344CB8AC3E}">
        <p14:creationId xmlns:p14="http://schemas.microsoft.com/office/powerpoint/2010/main" val="2460302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57989A-F84D-0A48-A02C-9D23B0142DCE}"/>
              </a:ext>
            </a:extLst>
          </p:cNvPr>
          <p:cNvSpPr>
            <a:spLocks noGrp="1"/>
          </p:cNvSpPr>
          <p:nvPr>
            <p:ph type="title"/>
          </p:nvPr>
        </p:nvSpPr>
        <p:spPr>
          <a:xfrm>
            <a:off x="581193" y="702156"/>
            <a:ext cx="3404881" cy="5156642"/>
          </a:xfrm>
        </p:spPr>
        <p:txBody>
          <a:bodyPr anchor="ctr">
            <a:normAutofit/>
          </a:bodyPr>
          <a:lstStyle/>
          <a:p>
            <a:r>
              <a:rPr lang="it-IT" sz="2800" dirty="0">
                <a:solidFill>
                  <a:schemeClr val="tx2"/>
                </a:solidFill>
                <a:latin typeface="Univers Condensed" panose="020B0506020202050204" pitchFamily="34" charset="0"/>
              </a:rPr>
              <a:t>COMPETENZE DI ASSE</a:t>
            </a:r>
          </a:p>
        </p:txBody>
      </p:sp>
      <p:sp>
        <p:nvSpPr>
          <p:cNvPr id="27" name="Rectangle 2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E206C588-40BE-0D43-80F1-691CF9A367A2}"/>
              </a:ext>
            </a:extLst>
          </p:cNvPr>
          <p:cNvSpPr>
            <a:spLocks noGrp="1"/>
          </p:cNvSpPr>
          <p:nvPr>
            <p:ph idx="1"/>
          </p:nvPr>
        </p:nvSpPr>
        <p:spPr>
          <a:xfrm>
            <a:off x="4776740" y="1349406"/>
            <a:ext cx="7181481" cy="5415378"/>
          </a:xfrm>
        </p:spPr>
        <p:txBody>
          <a:bodyPr>
            <a:noAutofit/>
          </a:bodyPr>
          <a:lstStyle/>
          <a:p>
            <a:pPr marL="0" indent="0" algn="just">
              <a:buNone/>
            </a:pPr>
            <a:r>
              <a:rPr lang="it-IT" sz="1200" b="1" u="sng" dirty="0">
                <a:solidFill>
                  <a:schemeClr val="tx1"/>
                </a:solidFill>
                <a:latin typeface="+mj-lt"/>
              </a:rPr>
              <a:t>LINGUISTICA E COMUNICATIVA</a:t>
            </a:r>
          </a:p>
          <a:p>
            <a:pPr algn="just"/>
            <a:r>
              <a:rPr lang="it-IT" sz="1200" dirty="0">
                <a:solidFill>
                  <a:schemeClr val="tx1"/>
                </a:solidFill>
                <a:latin typeface="+mj-lt"/>
              </a:rPr>
              <a:t>Acquisire, nella  lingua  straniera  moderna,  strutture, modalità e competenze comunicative corrispondenti almeno al  Livello B1 (lingua Inglese) e A2 (lingua tedesca) del Q.C.E.R.</a:t>
            </a:r>
          </a:p>
          <a:p>
            <a:pPr algn="just"/>
            <a:r>
              <a:rPr lang="it-IT" sz="1200" dirty="0">
                <a:solidFill>
                  <a:schemeClr val="tx1"/>
                </a:solidFill>
                <a:latin typeface="+mj-lt"/>
              </a:rPr>
              <a:t>Saper riconoscere i molteplici rapporti e stabilire raffronti  tra la lingua italiana e altre lingue moderne e antiche. </a:t>
            </a:r>
          </a:p>
          <a:p>
            <a:pPr algn="just"/>
            <a:r>
              <a:rPr lang="it-IT" sz="1200" dirty="0">
                <a:solidFill>
                  <a:schemeClr val="tx1"/>
                </a:solidFill>
                <a:latin typeface="+mj-lt"/>
              </a:rPr>
              <a:t>Saper utilizzare le tecnologie   dell'informazione   e   della comunicazione per studiare, fare ricerca e comunicare, il che risulta particolarmente importante in epoca di somministrazione della didattica a distanza.  </a:t>
            </a:r>
          </a:p>
          <a:p>
            <a:pPr marL="0" lvl="0" indent="0" algn="just">
              <a:buNone/>
            </a:pPr>
            <a:r>
              <a:rPr lang="it-IT" sz="1200" b="1" u="sng" dirty="0">
                <a:solidFill>
                  <a:schemeClr val="tx1"/>
                </a:solidFill>
                <a:latin typeface="+mj-lt"/>
              </a:rPr>
              <a:t>LOGICO-ARGOMENTATIVA</a:t>
            </a:r>
          </a:p>
          <a:p>
            <a:pPr algn="just"/>
            <a:r>
              <a:rPr lang="it-IT" sz="1200" dirty="0">
                <a:solidFill>
                  <a:schemeClr val="tx1"/>
                </a:solidFill>
                <a:latin typeface="+mj-lt"/>
              </a:rPr>
              <a:t>Saper sostenere una propria opinione e saper ascoltare e valutare le argomentazioni altrui. </a:t>
            </a:r>
          </a:p>
          <a:p>
            <a:pPr algn="just"/>
            <a:r>
              <a:rPr lang="it-IT" sz="1200" dirty="0">
                <a:solidFill>
                  <a:schemeClr val="tx1"/>
                </a:solidFill>
                <a:latin typeface="+mj-lt"/>
              </a:rPr>
              <a:t>Essere in grado di leggere e distinguere i contenuti delle diverse forme di comunicazione.  </a:t>
            </a:r>
          </a:p>
          <a:p>
            <a:pPr marL="0" lvl="0" indent="0" algn="just">
              <a:buNone/>
            </a:pPr>
            <a:r>
              <a:rPr lang="it-IT" sz="1200" b="1" u="sng" dirty="0">
                <a:solidFill>
                  <a:schemeClr val="tx1"/>
                </a:solidFill>
                <a:latin typeface="+mj-lt"/>
              </a:rPr>
              <a:t>STORICO-UMANISTICA </a:t>
            </a:r>
            <a:r>
              <a:rPr lang="it-IT" sz="1200" b="1" dirty="0">
                <a:solidFill>
                  <a:schemeClr val="tx1"/>
                </a:solidFill>
                <a:latin typeface="+mj-lt"/>
              </a:rPr>
              <a:t> </a:t>
            </a:r>
          </a:p>
          <a:p>
            <a:pPr algn="just"/>
            <a:r>
              <a:rPr lang="it-IT" sz="1200" dirty="0">
                <a:solidFill>
                  <a:schemeClr val="tx1"/>
                </a:solidFill>
                <a:latin typeface="+mj-lt"/>
              </a:rPr>
              <a:t>Conoscere alcuni aspetti distintivi della cultura, della civiltà e della tradizione del paese straniero (primo biennio)</a:t>
            </a:r>
          </a:p>
          <a:p>
            <a:pPr algn="just"/>
            <a:r>
              <a:rPr lang="it-IT" sz="1200" dirty="0">
                <a:solidFill>
                  <a:schemeClr val="tx1"/>
                </a:solidFill>
                <a:latin typeface="+mj-lt"/>
              </a:rPr>
              <a:t>Conoscere gli aspetti fondamentali della cultura e della tradizione letteraria, artistica, filosofica,  religiosa del paese straniero  e   attraverso lo studio delle opere, degli autori e  delle  correnti  di pensiero più significativi, acquisire gli strumenti  necessari  per confrontarli con altre tradizioni e culture (secondo biennio e quinto anno). </a:t>
            </a:r>
          </a:p>
          <a:p>
            <a:pPr algn="just"/>
            <a:r>
              <a:rPr lang="it-IT" sz="1200" dirty="0">
                <a:solidFill>
                  <a:schemeClr val="tx1"/>
                </a:solidFill>
                <a:latin typeface="+mj-lt"/>
              </a:rPr>
              <a:t>Saper fruire di alcuni aspetti delle arti e dei mezzi espressivi, compresi lo spettacolo, la musica, le arti visive. </a:t>
            </a:r>
          </a:p>
          <a:p>
            <a:pPr marL="0" lvl="0" indent="0" algn="just">
              <a:buNone/>
            </a:pPr>
            <a:endParaRPr lang="it-IT" sz="1200" dirty="0">
              <a:solidFill>
                <a:schemeClr val="tx1"/>
              </a:solidFill>
              <a:latin typeface="+mj-lt"/>
            </a:endParaRPr>
          </a:p>
          <a:p>
            <a:pPr marL="800100" lvl="1" indent="-342900" algn="just">
              <a:buFont typeface="Wingdings" pitchFamily="2" charset="2"/>
              <a:buChar char="§"/>
            </a:pPr>
            <a:endParaRPr lang="it-IT" sz="1200" dirty="0">
              <a:solidFill>
                <a:schemeClr val="tx1"/>
              </a:solidFill>
              <a:latin typeface="+mj-lt"/>
            </a:endParaRPr>
          </a:p>
        </p:txBody>
      </p:sp>
    </p:spTree>
    <p:custDataLst>
      <p:tags r:id="rId1"/>
    </p:custDataLst>
    <p:extLst>
      <p:ext uri="{BB962C8B-B14F-4D97-AF65-F5344CB8AC3E}">
        <p14:creationId xmlns:p14="http://schemas.microsoft.com/office/powerpoint/2010/main" val="952077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AnalogousFromDarkSeedLeftStep">
      <a:dk1>
        <a:srgbClr val="000000"/>
      </a:dk1>
      <a:lt1>
        <a:srgbClr val="FFFFFF"/>
      </a:lt1>
      <a:dk2>
        <a:srgbClr val="242B41"/>
      </a:dk2>
      <a:lt2>
        <a:srgbClr val="E2E8E2"/>
      </a:lt2>
      <a:accent1>
        <a:srgbClr val="C34DBF"/>
      </a:accent1>
      <a:accent2>
        <a:srgbClr val="843BB1"/>
      </a:accent2>
      <a:accent3>
        <a:srgbClr val="644DC3"/>
      </a:accent3>
      <a:accent4>
        <a:srgbClr val="3B54B1"/>
      </a:accent4>
      <a:accent5>
        <a:srgbClr val="4D98C3"/>
      </a:accent5>
      <a:accent6>
        <a:srgbClr val="3BB1AC"/>
      </a:accent6>
      <a:hlink>
        <a:srgbClr val="3F7BBF"/>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8001</Words>
  <Application>Microsoft Macintosh PowerPoint</Application>
  <PresentationFormat>Widescreen</PresentationFormat>
  <Paragraphs>1053</Paragraphs>
  <Slides>41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41</vt:i4>
      </vt:variant>
    </vt:vector>
  </HeadingPairs>
  <TitlesOfParts>
    <vt:vector size="47" baseType="lpstr">
      <vt:lpstr>Calibri</vt:lpstr>
      <vt:lpstr>Univers</vt:lpstr>
      <vt:lpstr>Univers Condensed</vt:lpstr>
      <vt:lpstr>Wingdings</vt:lpstr>
      <vt:lpstr>Wingdings 2</vt:lpstr>
      <vt:lpstr>DividendVTI</vt:lpstr>
      <vt:lpstr>Programmazione del dipartimento di lingue straniere</vt:lpstr>
      <vt:lpstr>Le docenti</vt:lpstr>
      <vt:lpstr>La normativa di riferimento</vt:lpstr>
      <vt:lpstr>Il Pecup dello studente </vt:lpstr>
      <vt:lpstr>LA FUNZIONE DELLA LINGUA E CULTURA STRANIERA</vt:lpstr>
      <vt:lpstr>Presentazione standard di PowerPoint</vt:lpstr>
      <vt:lpstr>COMPETENZE DI CITTADINANZA</vt:lpstr>
      <vt:lpstr>NUCLEI FONDANTI</vt:lpstr>
      <vt:lpstr>COMPETENZE DI ASSE</vt:lpstr>
      <vt:lpstr>Evidenze,  indicatori,  livelli di valutazione</vt:lpstr>
      <vt:lpstr>Strategie ed esperienze da attivare NEI C.D.C.</vt:lpstr>
      <vt:lpstr>Percorsi integrati PER REALIZZARE U.D.A</vt:lpstr>
      <vt:lpstr>Strumenti  di valutazione</vt:lpstr>
      <vt:lpstr>Materiali di studio, modalità di interazione, strumenti</vt:lpstr>
      <vt:lpstr>Azioni DEL dipartimento</vt:lpstr>
      <vt:lpstr>Programmazione di educazione civica</vt:lpstr>
      <vt:lpstr>Presentazione standard di PowerPoint</vt:lpstr>
      <vt:lpstr>COMPETENZE COMUNICATIVE  1° biennio </vt:lpstr>
      <vt:lpstr>Presentazione standard di PowerPoint</vt:lpstr>
      <vt:lpstr>Presentazione standard di PowerPoint</vt:lpstr>
      <vt:lpstr>Presentazione standard di PowerPoint</vt:lpstr>
      <vt:lpstr>Dalla valutazione alla certificazione delle competenze al termine dell’obbligo di istruzione e del ciclo di studio. </vt:lpstr>
      <vt:lpstr>Presentazione standard di PowerPoint</vt:lpstr>
      <vt:lpstr>Il dipartimento, inoltre, propone che le fasce di livello indicate nell’attestato rilasciato dalla scuola corrispondano ai seguenti valori numerici ottenuti nella valutazione finale (scheda di valutazione finale di classe 2°) o valori espressi in percentuale in prova esperta.     Livello avanzato         =  voti  9 – 10     oppure 90% e &gt; in caso di prova esperta       livello intermedio      =  voti  7 – 8     oppure 75% - 89% in caso di prova esperta   livello base.               =   voto 6    oppure 60% - 74% in caso di prova esperta   livello base non raggiunto   =  voto 5 o inferiore   oppure  &lt; 60% in caso di prova esperta   </vt:lpstr>
      <vt:lpstr>OBIETTIVI E CONTENUTI LINGUA TEDESCA</vt:lpstr>
      <vt:lpstr>Lingua tedesca CLASSE 1^</vt:lpstr>
      <vt:lpstr>Lingua tedesca CLASSE 2^</vt:lpstr>
      <vt:lpstr>COMPETENZE COMUNICATIVE  2°biennio E  5° ANNO</vt:lpstr>
      <vt:lpstr>Presentazione standard di PowerPoint</vt:lpstr>
      <vt:lpstr>Presentazione standard di PowerPoint</vt:lpstr>
      <vt:lpstr>Presentazione standard di PowerPoint</vt:lpstr>
      <vt:lpstr>Macro moduli contenuti culturali – inglese  3° anno</vt:lpstr>
      <vt:lpstr>Macro moduli contenuti culturali – inglese  4° anno</vt:lpstr>
      <vt:lpstr>Macro moduli contenuti culturali – inglese  5° anno</vt:lpstr>
      <vt:lpstr>Lingua tedesca CLASSE 3^</vt:lpstr>
      <vt:lpstr>CERTIFICAZIONE  LINGUA tedesca</vt:lpstr>
      <vt:lpstr>Presentazione standard di PowerPoint</vt:lpstr>
      <vt:lpstr>Presentazione standard di PowerPoint</vt:lpstr>
      <vt:lpstr>Presentazione standard di PowerPoint</vt:lpstr>
      <vt:lpstr>Lingua tedesca CLASSE 4^</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Programmazione del dipartimento di lingue straniere</dc:title>
  <dc:creator>Francesca Capozzella</dc:creator>
  <cp:lastModifiedBy>Sira Mandalà</cp:lastModifiedBy>
  <cp:revision>7</cp:revision>
  <dcterms:created xsi:type="dcterms:W3CDTF">2020-12-07T13:40:56Z</dcterms:created>
  <dcterms:modified xsi:type="dcterms:W3CDTF">2022-02-15T13:00:13Z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7D664414-56BA-491F-BDE4-92088D622A0C</vt:lpwstr>
  </property>
  <property fmtid="{D5CDD505-2E9C-101B-9397-08002B2CF9AE}" pid="3" name="ArticulatePath">
    <vt:lpwstr>https://d.docs.live.net/ed1ac11c6fa052ec/Desktop/Programmazione Dept 2020-2021</vt:lpwstr>
  </property>
</Properties>
</file>